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1" r:id="rId7"/>
    <p:sldId id="289" r:id="rId8"/>
    <p:sldId id="282" r:id="rId9"/>
    <p:sldId id="290" r:id="rId10"/>
    <p:sldId id="275" r:id="rId11"/>
    <p:sldId id="262" r:id="rId12"/>
    <p:sldId id="277" r:id="rId13"/>
    <p:sldId id="278" r:id="rId14"/>
    <p:sldId id="288" r:id="rId15"/>
    <p:sldId id="263" r:id="rId16"/>
    <p:sldId id="264" r:id="rId17"/>
    <p:sldId id="281" r:id="rId18"/>
    <p:sldId id="268" r:id="rId19"/>
    <p:sldId id="279" r:id="rId20"/>
    <p:sldId id="270" r:id="rId21"/>
    <p:sldId id="271" r:id="rId22"/>
    <p:sldId id="280"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CC011-69B5-4EFD-9644-92FC90E7B634}" type="doc">
      <dgm:prSet loTypeId="urn:microsoft.com/office/officeart/2005/8/layout/funnel1" loCatId="process" qsTypeId="urn:microsoft.com/office/officeart/2005/8/quickstyle/simple2" qsCatId="simple" csTypeId="urn:microsoft.com/office/officeart/2005/8/colors/accent1_2" csCatId="accent1" phldr="1"/>
      <dgm:spPr/>
      <dgm:t>
        <a:bodyPr/>
        <a:lstStyle/>
        <a:p>
          <a:endParaRPr lang="fr-BE"/>
        </a:p>
      </dgm:t>
    </dgm:pt>
    <dgm:pt modelId="{A51F0810-4B71-4EBF-A1E5-9AAC5797482F}">
      <dgm:prSet phldrT="[Texte]" custT="1"/>
      <dgm:spPr/>
      <dgm:t>
        <a:bodyPr/>
        <a:lstStyle/>
        <a:p>
          <a:r>
            <a:rPr lang="fr-BE" sz="1300" dirty="0" smtClean="0"/>
            <a:t>SECTEUR PRIMAIRE</a:t>
          </a:r>
          <a:endParaRPr lang="fr-BE" sz="1300" dirty="0"/>
        </a:p>
      </dgm:t>
    </dgm:pt>
    <dgm:pt modelId="{FDA54B30-4E0E-47E2-A091-7634D7B8CF90}" type="parTrans" cxnId="{2E7495B3-D36D-4BE6-9B84-1BED15B95A74}">
      <dgm:prSet/>
      <dgm:spPr/>
      <dgm:t>
        <a:bodyPr/>
        <a:lstStyle/>
        <a:p>
          <a:endParaRPr lang="fr-BE"/>
        </a:p>
      </dgm:t>
    </dgm:pt>
    <dgm:pt modelId="{796618D0-466C-4056-84A6-C7401D270855}" type="sibTrans" cxnId="{2E7495B3-D36D-4BE6-9B84-1BED15B95A74}">
      <dgm:prSet/>
      <dgm:spPr/>
      <dgm:t>
        <a:bodyPr/>
        <a:lstStyle/>
        <a:p>
          <a:endParaRPr lang="fr-BE"/>
        </a:p>
      </dgm:t>
    </dgm:pt>
    <dgm:pt modelId="{EA2BA2AF-2085-4E51-BE20-DC01F2971999}">
      <dgm:prSet phldrT="[Texte]" custT="1"/>
      <dgm:spPr/>
      <dgm:t>
        <a:bodyPr/>
        <a:lstStyle/>
        <a:p>
          <a:r>
            <a:rPr lang="fr-BE" sz="1300" dirty="0" smtClean="0"/>
            <a:t>SECTEUR SECONDAIRE</a:t>
          </a:r>
        </a:p>
      </dgm:t>
    </dgm:pt>
    <dgm:pt modelId="{688B5A6B-666E-49A1-9EDA-DE7CB630A694}" type="parTrans" cxnId="{496002B0-3453-444B-BDE6-137AB993DFA9}">
      <dgm:prSet/>
      <dgm:spPr/>
      <dgm:t>
        <a:bodyPr/>
        <a:lstStyle/>
        <a:p>
          <a:endParaRPr lang="fr-BE"/>
        </a:p>
      </dgm:t>
    </dgm:pt>
    <dgm:pt modelId="{A2505A74-24F9-456C-96AC-D5CD54F3F8D7}" type="sibTrans" cxnId="{496002B0-3453-444B-BDE6-137AB993DFA9}">
      <dgm:prSet/>
      <dgm:spPr/>
      <dgm:t>
        <a:bodyPr/>
        <a:lstStyle/>
        <a:p>
          <a:endParaRPr lang="fr-BE"/>
        </a:p>
      </dgm:t>
    </dgm:pt>
    <dgm:pt modelId="{7866A1FF-1633-4BE5-A630-53B8BD24F005}">
      <dgm:prSet phldrT="[Texte]" custT="1"/>
      <dgm:spPr/>
      <dgm:t>
        <a:bodyPr/>
        <a:lstStyle/>
        <a:p>
          <a:r>
            <a:rPr lang="fr-BE" sz="1200" dirty="0" smtClean="0"/>
            <a:t>SECTEUR TERTIAIRE</a:t>
          </a:r>
          <a:endParaRPr lang="fr-BE" sz="1200" dirty="0"/>
        </a:p>
      </dgm:t>
    </dgm:pt>
    <dgm:pt modelId="{BB24A53D-3D14-4E18-AE81-B1AD8A72B6E7}" type="parTrans" cxnId="{4C210AFD-470B-4E63-BD6F-38C34FE57034}">
      <dgm:prSet/>
      <dgm:spPr/>
      <dgm:t>
        <a:bodyPr/>
        <a:lstStyle/>
        <a:p>
          <a:endParaRPr lang="fr-BE"/>
        </a:p>
      </dgm:t>
    </dgm:pt>
    <dgm:pt modelId="{EE5C2CB2-DAE7-41E1-8A84-9D8BAFB74808}" type="sibTrans" cxnId="{4C210AFD-470B-4E63-BD6F-38C34FE57034}">
      <dgm:prSet/>
      <dgm:spPr/>
      <dgm:t>
        <a:bodyPr/>
        <a:lstStyle/>
        <a:p>
          <a:endParaRPr lang="fr-BE"/>
        </a:p>
      </dgm:t>
    </dgm:pt>
    <dgm:pt modelId="{ED844E54-4DC4-419F-B990-C7A0D4C20B92}">
      <dgm:prSet phldrT="[Texte]" custT="1"/>
      <dgm:spPr/>
      <dgm:t>
        <a:bodyPr/>
        <a:lstStyle/>
        <a:p>
          <a:r>
            <a:rPr lang="fr-BE" sz="1800" dirty="0" smtClean="0"/>
            <a:t>BUDGET ETATIQUE (10%)</a:t>
          </a:r>
          <a:endParaRPr lang="fr-BE" sz="1800" dirty="0"/>
        </a:p>
      </dgm:t>
    </dgm:pt>
    <dgm:pt modelId="{7520A3E2-14F1-4503-8BBD-A7F9655DB88B}" type="parTrans" cxnId="{FF91791E-E942-4E35-9086-C63F66B7C008}">
      <dgm:prSet/>
      <dgm:spPr/>
      <dgm:t>
        <a:bodyPr/>
        <a:lstStyle/>
        <a:p>
          <a:endParaRPr lang="fr-BE"/>
        </a:p>
      </dgm:t>
    </dgm:pt>
    <dgm:pt modelId="{3A36A975-0156-4DC0-9988-B3761331A406}" type="sibTrans" cxnId="{FF91791E-E942-4E35-9086-C63F66B7C008}">
      <dgm:prSet/>
      <dgm:spPr/>
      <dgm:t>
        <a:bodyPr/>
        <a:lstStyle/>
        <a:p>
          <a:endParaRPr lang="fr-BE"/>
        </a:p>
      </dgm:t>
    </dgm:pt>
    <dgm:pt modelId="{05DCF3DC-042D-4F06-80D4-E5F3CB944332}" type="pres">
      <dgm:prSet presAssocID="{53FCC011-69B5-4EFD-9644-92FC90E7B634}" presName="Name0" presStyleCnt="0">
        <dgm:presLayoutVars>
          <dgm:chMax val="4"/>
          <dgm:resizeHandles val="exact"/>
        </dgm:presLayoutVars>
      </dgm:prSet>
      <dgm:spPr/>
      <dgm:t>
        <a:bodyPr/>
        <a:lstStyle/>
        <a:p>
          <a:endParaRPr lang="fr-BE"/>
        </a:p>
      </dgm:t>
    </dgm:pt>
    <dgm:pt modelId="{9DA28B61-285C-4FCE-B39E-D598A6A7480E}" type="pres">
      <dgm:prSet presAssocID="{53FCC011-69B5-4EFD-9644-92FC90E7B634}" presName="ellipse" presStyleLbl="trBgShp" presStyleIdx="0" presStyleCnt="1"/>
      <dgm:spPr/>
    </dgm:pt>
    <dgm:pt modelId="{C3C960CA-A688-4562-8F53-809CC7F395D0}" type="pres">
      <dgm:prSet presAssocID="{53FCC011-69B5-4EFD-9644-92FC90E7B634}" presName="arrow1" presStyleLbl="fgShp" presStyleIdx="0" presStyleCnt="1"/>
      <dgm:spPr/>
    </dgm:pt>
    <dgm:pt modelId="{A7741424-CDDC-4224-A1ED-DBFA2F2C6042}" type="pres">
      <dgm:prSet presAssocID="{53FCC011-69B5-4EFD-9644-92FC90E7B634}" presName="rectangle" presStyleLbl="revTx" presStyleIdx="0" presStyleCnt="1">
        <dgm:presLayoutVars>
          <dgm:bulletEnabled val="1"/>
        </dgm:presLayoutVars>
      </dgm:prSet>
      <dgm:spPr/>
      <dgm:t>
        <a:bodyPr/>
        <a:lstStyle/>
        <a:p>
          <a:endParaRPr lang="fr-BE"/>
        </a:p>
      </dgm:t>
    </dgm:pt>
    <dgm:pt modelId="{A850B321-4685-4811-BA8A-DBD061DC114D}" type="pres">
      <dgm:prSet presAssocID="{EA2BA2AF-2085-4E51-BE20-DC01F2971999}" presName="item1" presStyleLbl="node1" presStyleIdx="0" presStyleCnt="3">
        <dgm:presLayoutVars>
          <dgm:bulletEnabled val="1"/>
        </dgm:presLayoutVars>
      </dgm:prSet>
      <dgm:spPr/>
      <dgm:t>
        <a:bodyPr/>
        <a:lstStyle/>
        <a:p>
          <a:endParaRPr lang="fr-BE"/>
        </a:p>
      </dgm:t>
    </dgm:pt>
    <dgm:pt modelId="{4DFA6767-24F1-4AD9-B95E-D82EF25E55C1}" type="pres">
      <dgm:prSet presAssocID="{7866A1FF-1633-4BE5-A630-53B8BD24F005}" presName="item2" presStyleLbl="node1" presStyleIdx="1" presStyleCnt="3">
        <dgm:presLayoutVars>
          <dgm:bulletEnabled val="1"/>
        </dgm:presLayoutVars>
      </dgm:prSet>
      <dgm:spPr/>
      <dgm:t>
        <a:bodyPr/>
        <a:lstStyle/>
        <a:p>
          <a:endParaRPr lang="fr-BE"/>
        </a:p>
      </dgm:t>
    </dgm:pt>
    <dgm:pt modelId="{02321722-9715-4BF2-A034-C520BA4E8C6A}" type="pres">
      <dgm:prSet presAssocID="{ED844E54-4DC4-419F-B990-C7A0D4C20B92}" presName="item3" presStyleLbl="node1" presStyleIdx="2" presStyleCnt="3">
        <dgm:presLayoutVars>
          <dgm:bulletEnabled val="1"/>
        </dgm:presLayoutVars>
      </dgm:prSet>
      <dgm:spPr/>
      <dgm:t>
        <a:bodyPr/>
        <a:lstStyle/>
        <a:p>
          <a:endParaRPr lang="fr-BE"/>
        </a:p>
      </dgm:t>
    </dgm:pt>
    <dgm:pt modelId="{E802A58B-A179-48FF-86D7-C539B96B9B7C}" type="pres">
      <dgm:prSet presAssocID="{53FCC011-69B5-4EFD-9644-92FC90E7B634}" presName="funnel" presStyleLbl="trAlignAcc1" presStyleIdx="0" presStyleCnt="1" custLinFactNeighborX="714" custLinFactNeighborY="-8929"/>
      <dgm:spPr/>
    </dgm:pt>
  </dgm:ptLst>
  <dgm:cxnLst>
    <dgm:cxn modelId="{DF90C983-D40B-4D08-B6BA-3F0C47CA990C}" type="presOf" srcId="{EA2BA2AF-2085-4E51-BE20-DC01F2971999}" destId="{4DFA6767-24F1-4AD9-B95E-D82EF25E55C1}" srcOrd="0" destOrd="0" presId="urn:microsoft.com/office/officeart/2005/8/layout/funnel1"/>
    <dgm:cxn modelId="{F22F11F0-C452-4F91-8252-3F66CF09D8E3}" type="presOf" srcId="{7866A1FF-1633-4BE5-A630-53B8BD24F005}" destId="{A850B321-4685-4811-BA8A-DBD061DC114D}" srcOrd="0" destOrd="0" presId="urn:microsoft.com/office/officeart/2005/8/layout/funnel1"/>
    <dgm:cxn modelId="{04D4DC40-75C1-483D-8FEE-FFF54575DC96}" type="presOf" srcId="{A51F0810-4B71-4EBF-A1E5-9AAC5797482F}" destId="{02321722-9715-4BF2-A034-C520BA4E8C6A}" srcOrd="0" destOrd="0" presId="urn:microsoft.com/office/officeart/2005/8/layout/funnel1"/>
    <dgm:cxn modelId="{496002B0-3453-444B-BDE6-137AB993DFA9}" srcId="{53FCC011-69B5-4EFD-9644-92FC90E7B634}" destId="{EA2BA2AF-2085-4E51-BE20-DC01F2971999}" srcOrd="1" destOrd="0" parTransId="{688B5A6B-666E-49A1-9EDA-DE7CB630A694}" sibTransId="{A2505A74-24F9-456C-96AC-D5CD54F3F8D7}"/>
    <dgm:cxn modelId="{173A8FB4-B513-4452-9339-7997CCAA9A91}" type="presOf" srcId="{53FCC011-69B5-4EFD-9644-92FC90E7B634}" destId="{05DCF3DC-042D-4F06-80D4-E5F3CB944332}" srcOrd="0" destOrd="0" presId="urn:microsoft.com/office/officeart/2005/8/layout/funnel1"/>
    <dgm:cxn modelId="{FF91791E-E942-4E35-9086-C63F66B7C008}" srcId="{53FCC011-69B5-4EFD-9644-92FC90E7B634}" destId="{ED844E54-4DC4-419F-B990-C7A0D4C20B92}" srcOrd="3" destOrd="0" parTransId="{7520A3E2-14F1-4503-8BBD-A7F9655DB88B}" sibTransId="{3A36A975-0156-4DC0-9988-B3761331A406}"/>
    <dgm:cxn modelId="{AD88323B-0BDC-4284-BFA3-FA9E1690B1B9}" type="presOf" srcId="{ED844E54-4DC4-419F-B990-C7A0D4C20B92}" destId="{A7741424-CDDC-4224-A1ED-DBFA2F2C6042}" srcOrd="0" destOrd="0" presId="urn:microsoft.com/office/officeart/2005/8/layout/funnel1"/>
    <dgm:cxn modelId="{4C210AFD-470B-4E63-BD6F-38C34FE57034}" srcId="{53FCC011-69B5-4EFD-9644-92FC90E7B634}" destId="{7866A1FF-1633-4BE5-A630-53B8BD24F005}" srcOrd="2" destOrd="0" parTransId="{BB24A53D-3D14-4E18-AE81-B1AD8A72B6E7}" sibTransId="{EE5C2CB2-DAE7-41E1-8A84-9D8BAFB74808}"/>
    <dgm:cxn modelId="{2E7495B3-D36D-4BE6-9B84-1BED15B95A74}" srcId="{53FCC011-69B5-4EFD-9644-92FC90E7B634}" destId="{A51F0810-4B71-4EBF-A1E5-9AAC5797482F}" srcOrd="0" destOrd="0" parTransId="{FDA54B30-4E0E-47E2-A091-7634D7B8CF90}" sibTransId="{796618D0-466C-4056-84A6-C7401D270855}"/>
    <dgm:cxn modelId="{AC37A852-DB37-4713-997A-55DB4A08EDEE}" type="presParOf" srcId="{05DCF3DC-042D-4F06-80D4-E5F3CB944332}" destId="{9DA28B61-285C-4FCE-B39E-D598A6A7480E}" srcOrd="0" destOrd="0" presId="urn:microsoft.com/office/officeart/2005/8/layout/funnel1"/>
    <dgm:cxn modelId="{2D9BF449-6EE7-4AC9-9B9F-166E9226CF74}" type="presParOf" srcId="{05DCF3DC-042D-4F06-80D4-E5F3CB944332}" destId="{C3C960CA-A688-4562-8F53-809CC7F395D0}" srcOrd="1" destOrd="0" presId="urn:microsoft.com/office/officeart/2005/8/layout/funnel1"/>
    <dgm:cxn modelId="{B71F2E61-E1F7-4780-9C56-43E4938FB6FB}" type="presParOf" srcId="{05DCF3DC-042D-4F06-80D4-E5F3CB944332}" destId="{A7741424-CDDC-4224-A1ED-DBFA2F2C6042}" srcOrd="2" destOrd="0" presId="urn:microsoft.com/office/officeart/2005/8/layout/funnel1"/>
    <dgm:cxn modelId="{4CE587D3-B166-486E-832C-16BDF08880D9}" type="presParOf" srcId="{05DCF3DC-042D-4F06-80D4-E5F3CB944332}" destId="{A850B321-4685-4811-BA8A-DBD061DC114D}" srcOrd="3" destOrd="0" presId="urn:microsoft.com/office/officeart/2005/8/layout/funnel1"/>
    <dgm:cxn modelId="{BB1FD5FA-EF9C-4D99-96BF-AAB9BFE7213D}" type="presParOf" srcId="{05DCF3DC-042D-4F06-80D4-E5F3CB944332}" destId="{4DFA6767-24F1-4AD9-B95E-D82EF25E55C1}" srcOrd="4" destOrd="0" presId="urn:microsoft.com/office/officeart/2005/8/layout/funnel1"/>
    <dgm:cxn modelId="{F0529B49-2D4A-420C-B7E3-07F9FE36A2E8}" type="presParOf" srcId="{05DCF3DC-042D-4F06-80D4-E5F3CB944332}" destId="{02321722-9715-4BF2-A034-C520BA4E8C6A}" srcOrd="5" destOrd="0" presId="urn:microsoft.com/office/officeart/2005/8/layout/funnel1"/>
    <dgm:cxn modelId="{14FB0C8B-4AEB-45A6-98EA-786FD476F3D2}" type="presParOf" srcId="{05DCF3DC-042D-4F06-80D4-E5F3CB944332}" destId="{E802A58B-A179-48FF-86D7-C539B96B9B7C}" srcOrd="6" destOrd="0" presId="urn:microsoft.com/office/officeart/2005/8/layout/funnel1"/>
  </dgm:cxnLst>
  <dgm:bg>
    <a:gradFill flip="none" rotWithShape="0">
      <a:gsLst>
        <a:gs pos="100000">
          <a:schemeClr val="accent1"/>
        </a:gs>
        <a:gs pos="39999">
          <a:srgbClr val="85C2FF"/>
        </a:gs>
        <a:gs pos="70000">
          <a:srgbClr val="C4D6EB"/>
        </a:gs>
        <a:gs pos="100000">
          <a:srgbClr val="FFEBFA"/>
        </a:gs>
      </a:gsLst>
      <a:path path="circle">
        <a:fillToRect l="100000" t="100000"/>
      </a:path>
      <a:tileRect r="-100000" b="-100000"/>
    </a:gra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228DA1-83B5-46B3-A741-D38CADA4B0F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BE"/>
        </a:p>
      </dgm:t>
    </dgm:pt>
    <dgm:pt modelId="{5A311A77-7365-4D3A-B8EE-DB9DF51E4197}">
      <dgm:prSet phldrT="[Texte]"/>
      <dgm:spPr/>
      <dgm:t>
        <a:bodyPr/>
        <a:lstStyle/>
        <a:p>
          <a:r>
            <a:rPr lang="fr-BE" dirty="0" smtClean="0"/>
            <a:t>UNE FISCALITE POLICIERE</a:t>
          </a:r>
          <a:endParaRPr lang="fr-BE" dirty="0"/>
        </a:p>
      </dgm:t>
    </dgm:pt>
    <dgm:pt modelId="{FE8CFE1A-B819-447A-ABE4-136A15F98532}" type="parTrans" cxnId="{66B00C5E-7792-44AE-8702-B3F9A2CFA31D}">
      <dgm:prSet/>
      <dgm:spPr/>
      <dgm:t>
        <a:bodyPr/>
        <a:lstStyle/>
        <a:p>
          <a:endParaRPr lang="fr-BE"/>
        </a:p>
      </dgm:t>
    </dgm:pt>
    <dgm:pt modelId="{E3D9C513-A530-4C50-B2B3-DFB0CF57B2EE}" type="sibTrans" cxnId="{66B00C5E-7792-44AE-8702-B3F9A2CFA31D}">
      <dgm:prSet/>
      <dgm:spPr/>
      <dgm:t>
        <a:bodyPr/>
        <a:lstStyle/>
        <a:p>
          <a:endParaRPr lang="fr-BE"/>
        </a:p>
      </dgm:t>
    </dgm:pt>
    <dgm:pt modelId="{8A5F6EE2-4967-440E-BA7D-B1A12D6D12AF}">
      <dgm:prSet phldrT="[Texte]"/>
      <dgm:spPr/>
      <dgm:t>
        <a:bodyPr/>
        <a:lstStyle/>
        <a:p>
          <a:r>
            <a:rPr lang="fr-BE" dirty="0" smtClean="0"/>
            <a:t>EXCES DE POUVOIR                  </a:t>
          </a:r>
          <a:r>
            <a:rPr lang="fr-FR" dirty="0" smtClean="0"/>
            <a:t>-Flair comptable       – ADR épouvantails</a:t>
          </a:r>
          <a:endParaRPr lang="fr-BE" dirty="0"/>
        </a:p>
      </dgm:t>
    </dgm:pt>
    <dgm:pt modelId="{E1299048-833F-4C9D-92B0-05D853CCC928}" type="parTrans" cxnId="{6818B8FE-27A7-4D17-883E-22AB68B87CAB}">
      <dgm:prSet/>
      <dgm:spPr/>
      <dgm:t>
        <a:bodyPr/>
        <a:lstStyle/>
        <a:p>
          <a:endParaRPr lang="fr-BE"/>
        </a:p>
      </dgm:t>
    </dgm:pt>
    <dgm:pt modelId="{8DEE989D-AE51-41AC-8040-2EA462B41CCC}" type="sibTrans" cxnId="{6818B8FE-27A7-4D17-883E-22AB68B87CAB}">
      <dgm:prSet/>
      <dgm:spPr/>
      <dgm:t>
        <a:bodyPr/>
        <a:lstStyle/>
        <a:p>
          <a:endParaRPr lang="fr-BE"/>
        </a:p>
      </dgm:t>
    </dgm:pt>
    <dgm:pt modelId="{866A4039-9055-494C-8CAA-341FF468E886}">
      <dgm:prSet phldrT="[Texte]"/>
      <dgm:spPr/>
      <dgm:t>
        <a:bodyPr/>
        <a:lstStyle/>
        <a:p>
          <a:r>
            <a:rPr lang="fr-BE" dirty="0" smtClean="0"/>
            <a:t>IMPUNITE</a:t>
          </a:r>
          <a:endParaRPr lang="fr-BE" dirty="0"/>
        </a:p>
      </dgm:t>
    </dgm:pt>
    <dgm:pt modelId="{09253362-D11F-4716-B6B5-96833EB714D9}" type="parTrans" cxnId="{E40BCCEA-7209-4059-B2AB-3347E385A1F4}">
      <dgm:prSet/>
      <dgm:spPr/>
      <dgm:t>
        <a:bodyPr/>
        <a:lstStyle/>
        <a:p>
          <a:endParaRPr lang="fr-BE"/>
        </a:p>
      </dgm:t>
    </dgm:pt>
    <dgm:pt modelId="{1C975B83-EBC6-4EB0-AB20-0FB88867B1B7}" type="sibTrans" cxnId="{E40BCCEA-7209-4059-B2AB-3347E385A1F4}">
      <dgm:prSet/>
      <dgm:spPr/>
      <dgm:t>
        <a:bodyPr/>
        <a:lstStyle/>
        <a:p>
          <a:endParaRPr lang="fr-BE"/>
        </a:p>
      </dgm:t>
    </dgm:pt>
    <dgm:pt modelId="{F48990D6-E22F-451D-AF99-963150A29054}">
      <dgm:prSet/>
      <dgm:spPr/>
      <dgm:t>
        <a:bodyPr/>
        <a:lstStyle/>
        <a:p>
          <a:r>
            <a:rPr lang="fr-BE" dirty="0" smtClean="0"/>
            <a:t>VICTIMISATION DES ACTEURS impayés</a:t>
          </a:r>
          <a:endParaRPr lang="fr-BE" dirty="0"/>
        </a:p>
      </dgm:t>
    </dgm:pt>
    <dgm:pt modelId="{A48920A8-C789-41B5-94C1-EC8AF3D2314F}" type="parTrans" cxnId="{CF79323D-5D47-4A1A-A0C7-A54687E2B6AF}">
      <dgm:prSet/>
      <dgm:spPr/>
      <dgm:t>
        <a:bodyPr/>
        <a:lstStyle/>
        <a:p>
          <a:endParaRPr lang="fr-BE"/>
        </a:p>
      </dgm:t>
    </dgm:pt>
    <dgm:pt modelId="{6622119F-ED22-455D-B696-4B947C7D5C16}" type="sibTrans" cxnId="{CF79323D-5D47-4A1A-A0C7-A54687E2B6AF}">
      <dgm:prSet/>
      <dgm:spPr/>
      <dgm:t>
        <a:bodyPr/>
        <a:lstStyle/>
        <a:p>
          <a:endParaRPr lang="fr-BE"/>
        </a:p>
      </dgm:t>
    </dgm:pt>
    <dgm:pt modelId="{829BF2A1-AB8B-42A6-98B7-A1AE8E01C40B}" type="pres">
      <dgm:prSet presAssocID="{CB228DA1-83B5-46B3-A741-D38CADA4B0FD}" presName="diagram" presStyleCnt="0">
        <dgm:presLayoutVars>
          <dgm:chPref val="1"/>
          <dgm:dir/>
          <dgm:animOne val="branch"/>
          <dgm:animLvl val="lvl"/>
          <dgm:resizeHandles/>
        </dgm:presLayoutVars>
      </dgm:prSet>
      <dgm:spPr/>
      <dgm:t>
        <a:bodyPr/>
        <a:lstStyle/>
        <a:p>
          <a:endParaRPr lang="fr-BE"/>
        </a:p>
      </dgm:t>
    </dgm:pt>
    <dgm:pt modelId="{4171F41B-7651-4C45-A0FE-BA8CFAC9B901}" type="pres">
      <dgm:prSet presAssocID="{5A311A77-7365-4D3A-B8EE-DB9DF51E4197}" presName="root" presStyleCnt="0"/>
      <dgm:spPr/>
    </dgm:pt>
    <dgm:pt modelId="{496CA03D-4D5F-4D5A-A106-B7A8D0EC8F92}" type="pres">
      <dgm:prSet presAssocID="{5A311A77-7365-4D3A-B8EE-DB9DF51E4197}" presName="rootComposite" presStyleCnt="0"/>
      <dgm:spPr/>
    </dgm:pt>
    <dgm:pt modelId="{70CEB82A-D310-4997-BA3B-2EFA4D6DAF96}" type="pres">
      <dgm:prSet presAssocID="{5A311A77-7365-4D3A-B8EE-DB9DF51E4197}" presName="rootText" presStyleLbl="node1" presStyleIdx="0" presStyleCnt="1"/>
      <dgm:spPr/>
      <dgm:t>
        <a:bodyPr/>
        <a:lstStyle/>
        <a:p>
          <a:endParaRPr lang="fr-BE"/>
        </a:p>
      </dgm:t>
    </dgm:pt>
    <dgm:pt modelId="{BEE24898-CB04-4C94-A8BD-5E5448BD5A90}" type="pres">
      <dgm:prSet presAssocID="{5A311A77-7365-4D3A-B8EE-DB9DF51E4197}" presName="rootConnector" presStyleLbl="node1" presStyleIdx="0" presStyleCnt="1"/>
      <dgm:spPr/>
      <dgm:t>
        <a:bodyPr/>
        <a:lstStyle/>
        <a:p>
          <a:endParaRPr lang="fr-BE"/>
        </a:p>
      </dgm:t>
    </dgm:pt>
    <dgm:pt modelId="{AF41DC6C-9302-4F9F-AD43-99482144576A}" type="pres">
      <dgm:prSet presAssocID="{5A311A77-7365-4D3A-B8EE-DB9DF51E4197}" presName="childShape" presStyleCnt="0"/>
      <dgm:spPr/>
    </dgm:pt>
    <dgm:pt modelId="{26F7745D-4E07-46CA-A3B9-71FCB9F21134}" type="pres">
      <dgm:prSet presAssocID="{E1299048-833F-4C9D-92B0-05D853CCC928}" presName="Name13" presStyleLbl="parChTrans1D2" presStyleIdx="0" presStyleCnt="3"/>
      <dgm:spPr/>
      <dgm:t>
        <a:bodyPr/>
        <a:lstStyle/>
        <a:p>
          <a:endParaRPr lang="fr-BE"/>
        </a:p>
      </dgm:t>
    </dgm:pt>
    <dgm:pt modelId="{376433F5-4EDF-4B68-AFE3-E0EC1E680EF1}" type="pres">
      <dgm:prSet presAssocID="{8A5F6EE2-4967-440E-BA7D-B1A12D6D12AF}" presName="childText" presStyleLbl="bgAcc1" presStyleIdx="0" presStyleCnt="3">
        <dgm:presLayoutVars>
          <dgm:bulletEnabled val="1"/>
        </dgm:presLayoutVars>
      </dgm:prSet>
      <dgm:spPr/>
      <dgm:t>
        <a:bodyPr/>
        <a:lstStyle/>
        <a:p>
          <a:endParaRPr lang="fr-BE"/>
        </a:p>
      </dgm:t>
    </dgm:pt>
    <dgm:pt modelId="{A745549E-BDCF-49BE-8C90-B36F8E99DB97}" type="pres">
      <dgm:prSet presAssocID="{09253362-D11F-4716-B6B5-96833EB714D9}" presName="Name13" presStyleLbl="parChTrans1D2" presStyleIdx="1" presStyleCnt="3"/>
      <dgm:spPr/>
      <dgm:t>
        <a:bodyPr/>
        <a:lstStyle/>
        <a:p>
          <a:endParaRPr lang="fr-BE"/>
        </a:p>
      </dgm:t>
    </dgm:pt>
    <dgm:pt modelId="{90BA2644-EFC9-4D3B-9282-9456FEAE9713}" type="pres">
      <dgm:prSet presAssocID="{866A4039-9055-494C-8CAA-341FF468E886}" presName="childText" presStyleLbl="bgAcc1" presStyleIdx="1" presStyleCnt="3">
        <dgm:presLayoutVars>
          <dgm:bulletEnabled val="1"/>
        </dgm:presLayoutVars>
      </dgm:prSet>
      <dgm:spPr/>
      <dgm:t>
        <a:bodyPr/>
        <a:lstStyle/>
        <a:p>
          <a:endParaRPr lang="fr-BE"/>
        </a:p>
      </dgm:t>
    </dgm:pt>
    <dgm:pt modelId="{F57529A0-3D4B-4CBB-A0DA-30A201DB4B22}" type="pres">
      <dgm:prSet presAssocID="{A48920A8-C789-41B5-94C1-EC8AF3D2314F}" presName="Name13" presStyleLbl="parChTrans1D2" presStyleIdx="2" presStyleCnt="3"/>
      <dgm:spPr/>
      <dgm:t>
        <a:bodyPr/>
        <a:lstStyle/>
        <a:p>
          <a:endParaRPr lang="fr-BE"/>
        </a:p>
      </dgm:t>
    </dgm:pt>
    <dgm:pt modelId="{5C5BA11F-06EF-4EB4-8587-3B25B659469F}" type="pres">
      <dgm:prSet presAssocID="{F48990D6-E22F-451D-AF99-963150A29054}" presName="childText" presStyleLbl="bgAcc1" presStyleIdx="2" presStyleCnt="3">
        <dgm:presLayoutVars>
          <dgm:bulletEnabled val="1"/>
        </dgm:presLayoutVars>
      </dgm:prSet>
      <dgm:spPr/>
      <dgm:t>
        <a:bodyPr/>
        <a:lstStyle/>
        <a:p>
          <a:endParaRPr lang="fr-BE"/>
        </a:p>
      </dgm:t>
    </dgm:pt>
  </dgm:ptLst>
  <dgm:cxnLst>
    <dgm:cxn modelId="{2AF4DBF9-B575-4D37-A7FE-26FC5E39F19F}" type="presOf" srcId="{09253362-D11F-4716-B6B5-96833EB714D9}" destId="{A745549E-BDCF-49BE-8C90-B36F8E99DB97}" srcOrd="0" destOrd="0" presId="urn:microsoft.com/office/officeart/2005/8/layout/hierarchy3"/>
    <dgm:cxn modelId="{6DD40A7B-5335-42D4-9DD8-C3B5E55C66C6}" type="presOf" srcId="{8A5F6EE2-4967-440E-BA7D-B1A12D6D12AF}" destId="{376433F5-4EDF-4B68-AFE3-E0EC1E680EF1}" srcOrd="0" destOrd="0" presId="urn:microsoft.com/office/officeart/2005/8/layout/hierarchy3"/>
    <dgm:cxn modelId="{4E668A5D-BD71-44D5-A159-A1ED9331DDBB}" type="presOf" srcId="{5A311A77-7365-4D3A-B8EE-DB9DF51E4197}" destId="{70CEB82A-D310-4997-BA3B-2EFA4D6DAF96}" srcOrd="0" destOrd="0" presId="urn:microsoft.com/office/officeart/2005/8/layout/hierarchy3"/>
    <dgm:cxn modelId="{6818B8FE-27A7-4D17-883E-22AB68B87CAB}" srcId="{5A311A77-7365-4D3A-B8EE-DB9DF51E4197}" destId="{8A5F6EE2-4967-440E-BA7D-B1A12D6D12AF}" srcOrd="0" destOrd="0" parTransId="{E1299048-833F-4C9D-92B0-05D853CCC928}" sibTransId="{8DEE989D-AE51-41AC-8040-2EA462B41CCC}"/>
    <dgm:cxn modelId="{AD729910-3E47-434E-9E4D-C546458939EF}" type="presOf" srcId="{A48920A8-C789-41B5-94C1-EC8AF3D2314F}" destId="{F57529A0-3D4B-4CBB-A0DA-30A201DB4B22}" srcOrd="0" destOrd="0" presId="urn:microsoft.com/office/officeart/2005/8/layout/hierarchy3"/>
    <dgm:cxn modelId="{E40BCCEA-7209-4059-B2AB-3347E385A1F4}" srcId="{5A311A77-7365-4D3A-B8EE-DB9DF51E4197}" destId="{866A4039-9055-494C-8CAA-341FF468E886}" srcOrd="1" destOrd="0" parTransId="{09253362-D11F-4716-B6B5-96833EB714D9}" sibTransId="{1C975B83-EBC6-4EB0-AB20-0FB88867B1B7}"/>
    <dgm:cxn modelId="{66B00C5E-7792-44AE-8702-B3F9A2CFA31D}" srcId="{CB228DA1-83B5-46B3-A741-D38CADA4B0FD}" destId="{5A311A77-7365-4D3A-B8EE-DB9DF51E4197}" srcOrd="0" destOrd="0" parTransId="{FE8CFE1A-B819-447A-ABE4-136A15F98532}" sibTransId="{E3D9C513-A530-4C50-B2B3-DFB0CF57B2EE}"/>
    <dgm:cxn modelId="{22BC31E3-F0A0-4EC7-9195-ECE1EB4B6B77}" type="presOf" srcId="{866A4039-9055-494C-8CAA-341FF468E886}" destId="{90BA2644-EFC9-4D3B-9282-9456FEAE9713}" srcOrd="0" destOrd="0" presId="urn:microsoft.com/office/officeart/2005/8/layout/hierarchy3"/>
    <dgm:cxn modelId="{8579B4E2-BD88-4730-81FE-DB93F19AC411}" type="presOf" srcId="{F48990D6-E22F-451D-AF99-963150A29054}" destId="{5C5BA11F-06EF-4EB4-8587-3B25B659469F}" srcOrd="0" destOrd="0" presId="urn:microsoft.com/office/officeart/2005/8/layout/hierarchy3"/>
    <dgm:cxn modelId="{CF79323D-5D47-4A1A-A0C7-A54687E2B6AF}" srcId="{5A311A77-7365-4D3A-B8EE-DB9DF51E4197}" destId="{F48990D6-E22F-451D-AF99-963150A29054}" srcOrd="2" destOrd="0" parTransId="{A48920A8-C789-41B5-94C1-EC8AF3D2314F}" sibTransId="{6622119F-ED22-455D-B696-4B947C7D5C16}"/>
    <dgm:cxn modelId="{C044FC66-C338-44D0-BDD6-5E7C360E9859}" type="presOf" srcId="{E1299048-833F-4C9D-92B0-05D853CCC928}" destId="{26F7745D-4E07-46CA-A3B9-71FCB9F21134}" srcOrd="0" destOrd="0" presId="urn:microsoft.com/office/officeart/2005/8/layout/hierarchy3"/>
    <dgm:cxn modelId="{FBE40D45-F83F-42C5-ABC3-7CDF2C61FACB}" type="presOf" srcId="{5A311A77-7365-4D3A-B8EE-DB9DF51E4197}" destId="{BEE24898-CB04-4C94-A8BD-5E5448BD5A90}" srcOrd="1" destOrd="0" presId="urn:microsoft.com/office/officeart/2005/8/layout/hierarchy3"/>
    <dgm:cxn modelId="{681E8B34-1EAA-4FEE-BEA2-8AEC6FFA72B0}" type="presOf" srcId="{CB228DA1-83B5-46B3-A741-D38CADA4B0FD}" destId="{829BF2A1-AB8B-42A6-98B7-A1AE8E01C40B}" srcOrd="0" destOrd="0" presId="urn:microsoft.com/office/officeart/2005/8/layout/hierarchy3"/>
    <dgm:cxn modelId="{E92B136B-60A2-47C5-8C5D-DFD2AE3E916D}" type="presParOf" srcId="{829BF2A1-AB8B-42A6-98B7-A1AE8E01C40B}" destId="{4171F41B-7651-4C45-A0FE-BA8CFAC9B901}" srcOrd="0" destOrd="0" presId="urn:microsoft.com/office/officeart/2005/8/layout/hierarchy3"/>
    <dgm:cxn modelId="{73E11FB4-1629-43DA-9FB1-D9DE6F6FB14A}" type="presParOf" srcId="{4171F41B-7651-4C45-A0FE-BA8CFAC9B901}" destId="{496CA03D-4D5F-4D5A-A106-B7A8D0EC8F92}" srcOrd="0" destOrd="0" presId="urn:microsoft.com/office/officeart/2005/8/layout/hierarchy3"/>
    <dgm:cxn modelId="{F75DD5FE-69D6-4F99-8446-94890131F840}" type="presParOf" srcId="{496CA03D-4D5F-4D5A-A106-B7A8D0EC8F92}" destId="{70CEB82A-D310-4997-BA3B-2EFA4D6DAF96}" srcOrd="0" destOrd="0" presId="urn:microsoft.com/office/officeart/2005/8/layout/hierarchy3"/>
    <dgm:cxn modelId="{FF3BF37B-FD95-47D3-8F93-3FE5E00B3BBA}" type="presParOf" srcId="{496CA03D-4D5F-4D5A-A106-B7A8D0EC8F92}" destId="{BEE24898-CB04-4C94-A8BD-5E5448BD5A90}" srcOrd="1" destOrd="0" presId="urn:microsoft.com/office/officeart/2005/8/layout/hierarchy3"/>
    <dgm:cxn modelId="{AF7B8E4F-71BD-4510-9DE8-78DAE84D8806}" type="presParOf" srcId="{4171F41B-7651-4C45-A0FE-BA8CFAC9B901}" destId="{AF41DC6C-9302-4F9F-AD43-99482144576A}" srcOrd="1" destOrd="0" presId="urn:microsoft.com/office/officeart/2005/8/layout/hierarchy3"/>
    <dgm:cxn modelId="{1EAAF7B2-9031-470C-A65B-9177674A42B7}" type="presParOf" srcId="{AF41DC6C-9302-4F9F-AD43-99482144576A}" destId="{26F7745D-4E07-46CA-A3B9-71FCB9F21134}" srcOrd="0" destOrd="0" presId="urn:microsoft.com/office/officeart/2005/8/layout/hierarchy3"/>
    <dgm:cxn modelId="{11BB6BF4-2B6E-40AB-BC55-026F8BF2284F}" type="presParOf" srcId="{AF41DC6C-9302-4F9F-AD43-99482144576A}" destId="{376433F5-4EDF-4B68-AFE3-E0EC1E680EF1}" srcOrd="1" destOrd="0" presId="urn:microsoft.com/office/officeart/2005/8/layout/hierarchy3"/>
    <dgm:cxn modelId="{95C56AB0-77EE-4F34-853E-DE9D4184871E}" type="presParOf" srcId="{AF41DC6C-9302-4F9F-AD43-99482144576A}" destId="{A745549E-BDCF-49BE-8C90-B36F8E99DB97}" srcOrd="2" destOrd="0" presId="urn:microsoft.com/office/officeart/2005/8/layout/hierarchy3"/>
    <dgm:cxn modelId="{CED2DA58-7B27-44CD-9357-D348A92B8641}" type="presParOf" srcId="{AF41DC6C-9302-4F9F-AD43-99482144576A}" destId="{90BA2644-EFC9-4D3B-9282-9456FEAE9713}" srcOrd="3" destOrd="0" presId="urn:microsoft.com/office/officeart/2005/8/layout/hierarchy3"/>
    <dgm:cxn modelId="{BDA63EC5-2B1F-42C5-9490-9A1BF7F95AFA}" type="presParOf" srcId="{AF41DC6C-9302-4F9F-AD43-99482144576A}" destId="{F57529A0-3D4B-4CBB-A0DA-30A201DB4B22}" srcOrd="4" destOrd="0" presId="urn:microsoft.com/office/officeart/2005/8/layout/hierarchy3"/>
    <dgm:cxn modelId="{E598466A-FF17-413C-97B9-E6E523952742}" type="presParOf" srcId="{AF41DC6C-9302-4F9F-AD43-99482144576A}" destId="{5C5BA11F-06EF-4EB4-8587-3B25B659469F}" srcOrd="5" destOrd="0" presId="urn:microsoft.com/office/officeart/2005/8/layout/hierarchy3"/>
  </dgm:cxnLst>
  <dgm:bg>
    <a:solidFill>
      <a:schemeClr val="accent1">
        <a:lumMod val="60000"/>
        <a:lumOff val="40000"/>
        <a:alpha val="17000"/>
      </a:schemeClr>
    </a:solidFill>
    <a:effectLst>
      <a:outerShdw blurRad="1270000" sx="102000" sy="102000" algn="ctr" rotWithShape="0">
        <a:schemeClr val="accent3">
          <a:lumMod val="40000"/>
          <a:lumOff val="60000"/>
        </a:schemeClr>
      </a:outerShdw>
    </a:effectLst>
  </dgm:bg>
  <dgm:whole>
    <a:ln>
      <a:gradFill>
        <a:gsLst>
          <a:gs pos="0">
            <a:srgbClr val="FFF200"/>
          </a:gs>
          <a:gs pos="45000">
            <a:srgbClr val="FF7A00"/>
          </a:gs>
          <a:gs pos="70000">
            <a:srgbClr val="FF0300"/>
          </a:gs>
          <a:gs pos="100000">
            <a:srgbClr val="4D0808"/>
          </a:gs>
        </a:gsLst>
        <a:lin ang="5400000" scaled="0"/>
      </a:gra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A28B61-285C-4FCE-B39E-D598A6A7480E}">
      <dsp:nvSpPr>
        <dsp:cNvPr id="0" name=""/>
        <dsp:cNvSpPr/>
      </dsp:nvSpPr>
      <dsp:spPr>
        <a:xfrm>
          <a:off x="1404620" y="165099"/>
          <a:ext cx="3276600" cy="113792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C960CA-A688-4562-8F53-809CC7F395D0}">
      <dsp:nvSpPr>
        <dsp:cNvPr id="0" name=""/>
        <dsp:cNvSpPr/>
      </dsp:nvSpPr>
      <dsp:spPr>
        <a:xfrm>
          <a:off x="2730500" y="2951479"/>
          <a:ext cx="635000" cy="406400"/>
        </a:xfrm>
        <a:prstGeom prst="downArrow">
          <a:avLst/>
        </a:prstGeom>
        <a:solidFill>
          <a:schemeClr val="accent1">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dsp:style>
    </dsp:sp>
    <dsp:sp modelId="{A7741424-CDDC-4224-A1ED-DBFA2F2C6042}">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BE" sz="1800" kern="1200" dirty="0" smtClean="0"/>
            <a:t>BUDGET ETATIQUE (10%)</a:t>
          </a:r>
          <a:endParaRPr lang="fr-BE" sz="1800" kern="1200" dirty="0"/>
        </a:p>
      </dsp:txBody>
      <dsp:txXfrm>
        <a:off x="1524000" y="3276600"/>
        <a:ext cx="3048000" cy="762000"/>
      </dsp:txXfrm>
    </dsp:sp>
    <dsp:sp modelId="{A850B321-4685-4811-BA8A-DBD061DC114D}">
      <dsp:nvSpPr>
        <dsp:cNvPr id="0" name=""/>
        <dsp:cNvSpPr/>
      </dsp:nvSpPr>
      <dsp:spPr>
        <a:xfrm>
          <a:off x="2595880" y="1390904"/>
          <a:ext cx="1143000" cy="114300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BE" sz="1200" kern="1200" dirty="0" smtClean="0"/>
            <a:t>SECTEUR TERTIAIRE</a:t>
          </a:r>
          <a:endParaRPr lang="fr-BE" sz="1200" kern="1200" dirty="0"/>
        </a:p>
      </dsp:txBody>
      <dsp:txXfrm>
        <a:off x="2595880" y="1390904"/>
        <a:ext cx="1143000" cy="1143000"/>
      </dsp:txXfrm>
    </dsp:sp>
    <dsp:sp modelId="{4DFA6767-24F1-4AD9-B95E-D82EF25E55C1}">
      <dsp:nvSpPr>
        <dsp:cNvPr id="0" name=""/>
        <dsp:cNvSpPr/>
      </dsp:nvSpPr>
      <dsp:spPr>
        <a:xfrm>
          <a:off x="1778000" y="533399"/>
          <a:ext cx="1143000" cy="114300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BE" sz="1300" kern="1200" dirty="0" smtClean="0"/>
            <a:t>SECTEUR SECONDAIRE</a:t>
          </a:r>
        </a:p>
      </dsp:txBody>
      <dsp:txXfrm>
        <a:off x="1778000" y="533399"/>
        <a:ext cx="1143000" cy="1143000"/>
      </dsp:txXfrm>
    </dsp:sp>
    <dsp:sp modelId="{02321722-9715-4BF2-A034-C520BA4E8C6A}">
      <dsp:nvSpPr>
        <dsp:cNvPr id="0" name=""/>
        <dsp:cNvSpPr/>
      </dsp:nvSpPr>
      <dsp:spPr>
        <a:xfrm>
          <a:off x="2946400" y="257047"/>
          <a:ext cx="1143000" cy="114300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BE" sz="1300" kern="1200" dirty="0" smtClean="0"/>
            <a:t>SECTEUR PRIMAIRE</a:t>
          </a:r>
          <a:endParaRPr lang="fr-BE" sz="1300" kern="1200" dirty="0"/>
        </a:p>
      </dsp:txBody>
      <dsp:txXfrm>
        <a:off x="2946400" y="257047"/>
        <a:ext cx="1143000" cy="1143000"/>
      </dsp:txXfrm>
    </dsp:sp>
    <dsp:sp modelId="{E802A58B-A179-48FF-86D7-C539B96B9B7C}">
      <dsp:nvSpPr>
        <dsp:cNvPr id="0" name=""/>
        <dsp:cNvSpPr/>
      </dsp:nvSpPr>
      <dsp:spPr>
        <a:xfrm>
          <a:off x="1295389" y="0"/>
          <a:ext cx="3556000" cy="284480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CEB82A-D310-4997-BA3B-2EFA4D6DAF96}">
      <dsp:nvSpPr>
        <dsp:cNvPr id="0" name=""/>
        <dsp:cNvSpPr/>
      </dsp:nvSpPr>
      <dsp:spPr>
        <a:xfrm>
          <a:off x="1797843" y="2678"/>
          <a:ext cx="2500312" cy="1250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fr-BE" sz="2600" kern="1200" dirty="0" smtClean="0"/>
            <a:t>UNE FISCALITE POLICIERE</a:t>
          </a:r>
          <a:endParaRPr lang="fr-BE" sz="2600" kern="1200" dirty="0"/>
        </a:p>
      </dsp:txBody>
      <dsp:txXfrm>
        <a:off x="1797843" y="2678"/>
        <a:ext cx="2500312" cy="1250156"/>
      </dsp:txXfrm>
    </dsp:sp>
    <dsp:sp modelId="{26F7745D-4E07-46CA-A3B9-71FCB9F21134}">
      <dsp:nvSpPr>
        <dsp:cNvPr id="0" name=""/>
        <dsp:cNvSpPr/>
      </dsp:nvSpPr>
      <dsp:spPr>
        <a:xfrm>
          <a:off x="2047875" y="1252835"/>
          <a:ext cx="250031" cy="937617"/>
        </a:xfrm>
        <a:custGeom>
          <a:avLst/>
          <a:gdLst/>
          <a:ahLst/>
          <a:cxnLst/>
          <a:rect l="0" t="0" r="0" b="0"/>
          <a:pathLst>
            <a:path>
              <a:moveTo>
                <a:pt x="0" y="0"/>
              </a:moveTo>
              <a:lnTo>
                <a:pt x="0" y="937617"/>
              </a:lnTo>
              <a:lnTo>
                <a:pt x="250031" y="9376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6433F5-4EDF-4B68-AFE3-E0EC1E680EF1}">
      <dsp:nvSpPr>
        <dsp:cNvPr id="0" name=""/>
        <dsp:cNvSpPr/>
      </dsp:nvSpPr>
      <dsp:spPr>
        <a:xfrm>
          <a:off x="2297906" y="1565374"/>
          <a:ext cx="2000249" cy="12501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BE" sz="1700" kern="1200" dirty="0" smtClean="0"/>
            <a:t>EXCES DE POUVOIR                  </a:t>
          </a:r>
          <a:r>
            <a:rPr lang="fr-FR" sz="1700" kern="1200" dirty="0" smtClean="0"/>
            <a:t>-Flair comptable       – ADR épouvantails</a:t>
          </a:r>
          <a:endParaRPr lang="fr-BE" sz="1700" kern="1200" dirty="0"/>
        </a:p>
      </dsp:txBody>
      <dsp:txXfrm>
        <a:off x="2297906" y="1565374"/>
        <a:ext cx="2000249" cy="1250156"/>
      </dsp:txXfrm>
    </dsp:sp>
    <dsp:sp modelId="{A745549E-BDCF-49BE-8C90-B36F8E99DB97}">
      <dsp:nvSpPr>
        <dsp:cNvPr id="0" name=""/>
        <dsp:cNvSpPr/>
      </dsp:nvSpPr>
      <dsp:spPr>
        <a:xfrm>
          <a:off x="2047875" y="1252835"/>
          <a:ext cx="250031" cy="2500312"/>
        </a:xfrm>
        <a:custGeom>
          <a:avLst/>
          <a:gdLst/>
          <a:ahLst/>
          <a:cxnLst/>
          <a:rect l="0" t="0" r="0" b="0"/>
          <a:pathLst>
            <a:path>
              <a:moveTo>
                <a:pt x="0" y="0"/>
              </a:moveTo>
              <a:lnTo>
                <a:pt x="0" y="2500312"/>
              </a:lnTo>
              <a:lnTo>
                <a:pt x="250031" y="25003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A2644-EFC9-4D3B-9282-9456FEAE9713}">
      <dsp:nvSpPr>
        <dsp:cNvPr id="0" name=""/>
        <dsp:cNvSpPr/>
      </dsp:nvSpPr>
      <dsp:spPr>
        <a:xfrm>
          <a:off x="2297906" y="3128069"/>
          <a:ext cx="2000249" cy="12501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BE" sz="1700" kern="1200" dirty="0" smtClean="0"/>
            <a:t>IMPUNITE</a:t>
          </a:r>
          <a:endParaRPr lang="fr-BE" sz="1700" kern="1200" dirty="0"/>
        </a:p>
      </dsp:txBody>
      <dsp:txXfrm>
        <a:off x="2297906" y="3128069"/>
        <a:ext cx="2000249" cy="1250156"/>
      </dsp:txXfrm>
    </dsp:sp>
    <dsp:sp modelId="{F57529A0-3D4B-4CBB-A0DA-30A201DB4B22}">
      <dsp:nvSpPr>
        <dsp:cNvPr id="0" name=""/>
        <dsp:cNvSpPr/>
      </dsp:nvSpPr>
      <dsp:spPr>
        <a:xfrm>
          <a:off x="2047875" y="1252835"/>
          <a:ext cx="250031" cy="4063007"/>
        </a:xfrm>
        <a:custGeom>
          <a:avLst/>
          <a:gdLst/>
          <a:ahLst/>
          <a:cxnLst/>
          <a:rect l="0" t="0" r="0" b="0"/>
          <a:pathLst>
            <a:path>
              <a:moveTo>
                <a:pt x="0" y="0"/>
              </a:moveTo>
              <a:lnTo>
                <a:pt x="0" y="4063007"/>
              </a:lnTo>
              <a:lnTo>
                <a:pt x="250031" y="4063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BA11F-06EF-4EB4-8587-3B25B659469F}">
      <dsp:nvSpPr>
        <dsp:cNvPr id="0" name=""/>
        <dsp:cNvSpPr/>
      </dsp:nvSpPr>
      <dsp:spPr>
        <a:xfrm>
          <a:off x="2297906" y="4690764"/>
          <a:ext cx="2000249" cy="12501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BE" sz="1700" kern="1200" dirty="0" smtClean="0"/>
            <a:t>VICTIMISATION DES ACTEURS impayés</a:t>
          </a:r>
          <a:endParaRPr lang="fr-BE" sz="1700" kern="1200" dirty="0"/>
        </a:p>
      </dsp:txBody>
      <dsp:txXfrm>
        <a:off x="2297906" y="4690764"/>
        <a:ext cx="2000249" cy="1250156"/>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0D02BA8-FE48-4C53-85DD-9B6D5A5AC233}" type="datetimeFigureOut">
              <a:rPr lang="en-US" smtClean="0"/>
              <a:pPr/>
              <a:t>8/27/2012</a:t>
            </a:fld>
            <a:endParaRPr lang="en-US"/>
          </a:p>
        </p:txBody>
      </p:sp>
      <p:sp>
        <p:nvSpPr>
          <p:cNvPr id="19" name="Espace réservé du pied de page 18"/>
          <p:cNvSpPr>
            <a:spLocks noGrp="1"/>
          </p:cNvSpPr>
          <p:nvPr>
            <p:ph type="ftr" sz="quarter" idx="11"/>
          </p:nvPr>
        </p:nvSpPr>
        <p:spPr/>
        <p:txBody>
          <a:bodyPr/>
          <a:lstStyle/>
          <a:p>
            <a:endParaRPr lang="en-US"/>
          </a:p>
        </p:txBody>
      </p:sp>
      <p:sp>
        <p:nvSpPr>
          <p:cNvPr id="27" name="Espace réservé du numéro de diapositive 26"/>
          <p:cNvSpPr>
            <a:spLocks noGrp="1"/>
          </p:cNvSpPr>
          <p:nvPr>
            <p:ph type="sldNum" sz="quarter" idx="12"/>
          </p:nvPr>
        </p:nvSpPr>
        <p:spPr/>
        <p:txBody>
          <a:bodyPr/>
          <a:lstStyle/>
          <a:p>
            <a:fld id="{4ACA0AB8-B3DF-43B4-86F6-CBBD8B09DAE4}"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D02BA8-FE48-4C53-85DD-9B6D5A5AC233}" type="datetimeFigureOut">
              <a:rPr lang="en-US" smtClean="0"/>
              <a:pPr/>
              <a:t>8/27/2012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D02BA8-FE48-4C53-85DD-9B6D5A5AC233}" type="datetimeFigureOut">
              <a:rPr lang="en-US" smtClean="0"/>
              <a:pPr/>
              <a:t>8/27/2012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D02BA8-FE48-4C53-85DD-9B6D5A5AC233}" type="datetimeFigureOut">
              <a:rPr lang="en-US" smtClean="0"/>
              <a:pPr/>
              <a:t>8/27/2012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0D02BA8-FE48-4C53-85DD-9B6D5A5AC233}" type="datetimeFigureOut">
              <a:rPr lang="en-US" smtClean="0"/>
              <a:pPr/>
              <a:t>8/27/2012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ACA0AB8-B3DF-43B4-86F6-CBBD8B09DAE4}"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0D02BA8-FE48-4C53-85DD-9B6D5A5AC233}" type="datetimeFigureOut">
              <a:rPr lang="en-US" smtClean="0"/>
              <a:pPr/>
              <a:t>8/27/2012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0D02BA8-FE48-4C53-85DD-9B6D5A5AC233}" type="datetimeFigureOut">
              <a:rPr lang="en-US" smtClean="0"/>
              <a:pPr/>
              <a:t>8/27/2012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0D02BA8-FE48-4C53-85DD-9B6D5A5AC233}" type="datetimeFigureOut">
              <a:rPr lang="en-US" smtClean="0"/>
              <a:pPr/>
              <a:t>8/27/2012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D02BA8-FE48-4C53-85DD-9B6D5A5AC233}" type="datetimeFigureOut">
              <a:rPr lang="en-US" smtClean="0"/>
              <a:pPr/>
              <a:t>8/27/2012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0D02BA8-FE48-4C53-85DD-9B6D5A5AC233}" type="datetimeFigureOut">
              <a:rPr lang="en-US" smtClean="0"/>
              <a:pPr/>
              <a:t>8/27/2012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ACA0AB8-B3DF-43B4-86F6-CBBD8B09DAE4}"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0D02BA8-FE48-4C53-85DD-9B6D5A5AC233}" type="datetimeFigureOut">
              <a:rPr lang="en-US" smtClean="0"/>
              <a:pPr/>
              <a:t>8/27/2012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ACA0AB8-B3DF-43B4-86F6-CBBD8B09DAE4}" type="slidenum">
              <a:rPr lang="en-US" smtClean="0"/>
              <a:pPr/>
              <a:t>‹N°›</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D02BA8-FE48-4C53-85DD-9B6D5A5AC233}" type="datetimeFigureOut">
              <a:rPr lang="en-US" smtClean="0"/>
              <a:pPr/>
              <a:t>8/27/2012</a:t>
            </a:fld>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CA0AB8-B3DF-43B4-86F6-CBBD8B09DAE4}" type="slidenum">
              <a:rPr lang="en-US" smtClean="0"/>
              <a:pPr/>
              <a:t>‹N°›</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 y="381001"/>
            <a:ext cx="8686800" cy="1523999"/>
          </a:xfrm>
        </p:spPr>
        <p:txBody>
          <a:bodyPr>
            <a:normAutofit fontScale="90000"/>
          </a:bodyPr>
          <a:lstStyle/>
          <a:p>
            <a:r>
              <a:rPr lang="fr-FR" b="1" dirty="0" smtClean="0">
                <a:solidFill>
                  <a:schemeClr val="tx1"/>
                </a:solidFill>
              </a:rPr>
              <a:t>FEDERATION DES ENTREPRISES DU CONGO</a:t>
            </a:r>
            <a:br>
              <a:rPr lang="fr-FR" b="1" dirty="0" smtClean="0">
                <a:solidFill>
                  <a:schemeClr val="tx1"/>
                </a:solidFill>
              </a:rPr>
            </a:br>
            <a:endParaRPr lang="en-US" dirty="0"/>
          </a:p>
        </p:txBody>
      </p:sp>
      <p:sp>
        <p:nvSpPr>
          <p:cNvPr id="3" name="Sous-titre 2"/>
          <p:cNvSpPr>
            <a:spLocks noGrp="1"/>
          </p:cNvSpPr>
          <p:nvPr>
            <p:ph type="subTitle" idx="1"/>
          </p:nvPr>
        </p:nvSpPr>
        <p:spPr>
          <a:xfrm>
            <a:off x="381000" y="4724400"/>
            <a:ext cx="8305800" cy="1676400"/>
          </a:xfrm>
        </p:spPr>
        <p:txBody>
          <a:bodyPr>
            <a:normAutofit fontScale="92500" lnSpcReduction="10000"/>
          </a:bodyPr>
          <a:lstStyle/>
          <a:p>
            <a:pPr>
              <a:lnSpc>
                <a:spcPct val="80000"/>
              </a:lnSpc>
            </a:pPr>
            <a:r>
              <a:rPr lang="fr-FR" b="1" dirty="0" smtClean="0"/>
              <a:t>PAIEMENT DES DROITS, TAXES ET REDEVANCES DUS À L’ETAT ET LE CLIMAT DES AFFAIRES</a:t>
            </a:r>
          </a:p>
          <a:p>
            <a:pPr algn="just">
              <a:lnSpc>
                <a:spcPct val="80000"/>
              </a:lnSpc>
            </a:pPr>
            <a:endParaRPr lang="fr-FR" sz="2800" b="1" dirty="0" smtClean="0"/>
          </a:p>
          <a:p>
            <a:pPr>
              <a:lnSpc>
                <a:spcPct val="80000"/>
              </a:lnSpc>
            </a:pPr>
            <a:r>
              <a:rPr lang="fr-FR" sz="2800" b="1" dirty="0" smtClean="0"/>
              <a:t>Par Bob TUMBA</a:t>
            </a:r>
          </a:p>
          <a:p>
            <a:pPr>
              <a:lnSpc>
                <a:spcPct val="80000"/>
              </a:lnSpc>
            </a:pPr>
            <a:r>
              <a:rPr lang="fr-FR" sz="1800" b="1" dirty="0" smtClean="0"/>
              <a:t>Président de la Commission Nationale des Télécommunications</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2438400" y="1905000"/>
            <a:ext cx="3025775" cy="2541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ILLUSTRATIONS</a:t>
            </a:r>
            <a:endParaRPr lang="en-US" dirty="0"/>
          </a:p>
        </p:txBody>
      </p:sp>
      <p:sp>
        <p:nvSpPr>
          <p:cNvPr id="3" name="Espace réservé du contenu 2"/>
          <p:cNvSpPr>
            <a:spLocks noGrp="1"/>
          </p:cNvSpPr>
          <p:nvPr>
            <p:ph idx="1"/>
          </p:nvPr>
        </p:nvSpPr>
        <p:spPr/>
        <p:txBody>
          <a:bodyPr>
            <a:normAutofit/>
          </a:bodyPr>
          <a:lstStyle/>
          <a:p>
            <a:pPr>
              <a:buNone/>
            </a:pPr>
            <a:r>
              <a:rPr lang="fr-FR" b="1" dirty="0" smtClean="0"/>
              <a:t>1.Cas des tarifs douaniers sur le matériel informatique importé</a:t>
            </a:r>
            <a:r>
              <a:rPr lang="fr-FR" dirty="0" smtClean="0"/>
              <a:t>. </a:t>
            </a:r>
          </a:p>
          <a:p>
            <a:pPr algn="just">
              <a:buNone/>
            </a:pPr>
            <a:r>
              <a:rPr lang="fr-FR" dirty="0" smtClean="0"/>
              <a:t>	La taxation des produits informatiques entrant en République démocratique du Congo n’a pas évolué au cours des trente dernières années, nonobstant la venue des NTIC (Nouvelles Technologies de l’Information et de la Communication), le moteur moderne de la croissance/révolution économique.</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ILLUSTRATIONS</a:t>
            </a:r>
            <a:br>
              <a:rPr lang="fr-FR" dirty="0" smtClean="0"/>
            </a:br>
            <a:endParaRPr lang="en-US" dirty="0"/>
          </a:p>
        </p:txBody>
      </p:sp>
      <p:sp>
        <p:nvSpPr>
          <p:cNvPr id="3" name="Espace réservé du contenu 2"/>
          <p:cNvSpPr>
            <a:spLocks noGrp="1"/>
          </p:cNvSpPr>
          <p:nvPr>
            <p:ph idx="1"/>
          </p:nvPr>
        </p:nvSpPr>
        <p:spPr>
          <a:xfrm>
            <a:off x="457200" y="1600200"/>
            <a:ext cx="8458200" cy="45259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endParaRPr lang="en-US" b="1" i="1" dirty="0" smtClean="0"/>
          </a:p>
          <a:p>
            <a:pPr>
              <a:buNone/>
            </a:pPr>
            <a:r>
              <a:rPr lang="en-US" b="1" i="1" dirty="0" smtClean="0"/>
              <a:t>a</a:t>
            </a:r>
            <a:r>
              <a:rPr lang="en-US" b="1" i="1" dirty="0"/>
              <a:t>. </a:t>
            </a:r>
            <a:r>
              <a:rPr lang="en-US" b="1" i="1" u="sng" dirty="0"/>
              <a:t>Avant la </a:t>
            </a:r>
            <a:r>
              <a:rPr lang="en-US" b="1" i="1" u="sng" dirty="0" smtClean="0"/>
              <a:t>TVA</a:t>
            </a:r>
          </a:p>
          <a:p>
            <a:pPr>
              <a:buNone/>
            </a:pPr>
            <a:r>
              <a:rPr lang="fr-FR" b="1" i="1" dirty="0" smtClean="0"/>
              <a:t>					</a:t>
            </a:r>
            <a:r>
              <a:rPr lang="fr-FR" b="1" i="1" u="sng" dirty="0" smtClean="0"/>
              <a:t>Douane         ICA 	           Total</a:t>
            </a:r>
            <a:endParaRPr lang="fr-FR" i="1" u="sng" dirty="0"/>
          </a:p>
          <a:p>
            <a:r>
              <a:rPr lang="fr-FR" dirty="0"/>
              <a:t> </a:t>
            </a:r>
            <a:r>
              <a:rPr lang="fr-FR" dirty="0" smtClean="0"/>
              <a:t>Pc </a:t>
            </a:r>
            <a:r>
              <a:rPr lang="fr-FR" dirty="0"/>
              <a:t>complet </a:t>
            </a:r>
            <a:r>
              <a:rPr lang="fr-FR" dirty="0" smtClean="0"/>
              <a:t>		3</a:t>
            </a:r>
            <a:r>
              <a:rPr lang="fr-FR" dirty="0"/>
              <a:t>% </a:t>
            </a:r>
            <a:r>
              <a:rPr lang="fr-FR" dirty="0" smtClean="0"/>
              <a:t>		5</a:t>
            </a:r>
            <a:r>
              <a:rPr lang="fr-FR" dirty="0"/>
              <a:t>% </a:t>
            </a:r>
            <a:r>
              <a:rPr lang="fr-FR" dirty="0" smtClean="0"/>
              <a:t>		</a:t>
            </a:r>
            <a:r>
              <a:rPr lang="fr-FR" b="1" dirty="0" smtClean="0">
                <a:solidFill>
                  <a:schemeClr val="accent1"/>
                </a:solidFill>
              </a:rPr>
              <a:t>8 </a:t>
            </a:r>
            <a:r>
              <a:rPr lang="fr-FR" b="1" dirty="0">
                <a:solidFill>
                  <a:schemeClr val="accent1"/>
                </a:solidFill>
              </a:rPr>
              <a:t>%</a:t>
            </a:r>
          </a:p>
          <a:p>
            <a:r>
              <a:rPr lang="fr-FR" dirty="0"/>
              <a:t> </a:t>
            </a:r>
            <a:r>
              <a:rPr lang="fr-FR" dirty="0" smtClean="0"/>
              <a:t>Pc </a:t>
            </a:r>
            <a:r>
              <a:rPr lang="fr-FR" dirty="0"/>
              <a:t>en pièces </a:t>
            </a:r>
            <a:r>
              <a:rPr lang="fr-FR" dirty="0" smtClean="0"/>
              <a:t>		10</a:t>
            </a:r>
            <a:r>
              <a:rPr lang="fr-FR" dirty="0"/>
              <a:t>% </a:t>
            </a:r>
            <a:r>
              <a:rPr lang="fr-FR" dirty="0" smtClean="0"/>
              <a:t>		15</a:t>
            </a:r>
            <a:r>
              <a:rPr lang="fr-FR" dirty="0"/>
              <a:t>% </a:t>
            </a:r>
            <a:r>
              <a:rPr lang="fr-FR" dirty="0" smtClean="0"/>
              <a:t>		</a:t>
            </a:r>
            <a:r>
              <a:rPr lang="fr-FR" b="1" dirty="0" smtClean="0">
                <a:solidFill>
                  <a:schemeClr val="accent1"/>
                </a:solidFill>
              </a:rPr>
              <a:t>25 </a:t>
            </a:r>
            <a:r>
              <a:rPr lang="fr-FR" b="1" dirty="0">
                <a:solidFill>
                  <a:schemeClr val="accent1"/>
                </a:solidFill>
              </a:rPr>
              <a:t>%</a:t>
            </a:r>
          </a:p>
          <a:p>
            <a:pPr>
              <a:buNone/>
            </a:pPr>
            <a:r>
              <a:rPr lang="en-US" dirty="0" smtClean="0"/>
              <a:t>     détachées</a:t>
            </a:r>
            <a:endParaRPr lang="en-US" dirty="0"/>
          </a:p>
          <a:p>
            <a:pPr>
              <a:buNone/>
            </a:pPr>
            <a:r>
              <a:rPr lang="en-US" b="1" i="1" dirty="0"/>
              <a:t>b. </a:t>
            </a:r>
            <a:r>
              <a:rPr lang="en-US" b="1" i="1" u="sng" dirty="0"/>
              <a:t>Avec la TVA</a:t>
            </a:r>
          </a:p>
          <a:p>
            <a:pPr>
              <a:buNone/>
            </a:pPr>
            <a:r>
              <a:rPr lang="fr-FR" i="1" dirty="0" smtClean="0"/>
              <a:t>					</a:t>
            </a:r>
            <a:r>
              <a:rPr lang="fr-FR" b="1" i="1" u="sng" dirty="0" smtClean="0"/>
              <a:t>Douane         TVA 	           Total</a:t>
            </a:r>
            <a:endParaRPr lang="fr-FR" b="1" i="1" u="sng" dirty="0"/>
          </a:p>
          <a:p>
            <a:r>
              <a:rPr lang="fr-FR" dirty="0"/>
              <a:t> </a:t>
            </a:r>
            <a:r>
              <a:rPr lang="fr-FR" dirty="0" smtClean="0"/>
              <a:t>PC </a:t>
            </a:r>
            <a:r>
              <a:rPr lang="fr-FR" dirty="0"/>
              <a:t>complet </a:t>
            </a:r>
            <a:r>
              <a:rPr lang="fr-FR" dirty="0" smtClean="0"/>
              <a:t>		 3</a:t>
            </a:r>
            <a:r>
              <a:rPr lang="fr-FR" dirty="0"/>
              <a:t>% </a:t>
            </a:r>
            <a:r>
              <a:rPr lang="fr-FR" dirty="0" smtClean="0"/>
              <a:t>	            16</a:t>
            </a:r>
            <a:r>
              <a:rPr lang="fr-FR" dirty="0"/>
              <a:t>% </a:t>
            </a:r>
            <a:r>
              <a:rPr lang="fr-FR" dirty="0" smtClean="0"/>
              <a:t>		</a:t>
            </a:r>
            <a:r>
              <a:rPr lang="fr-FR" b="1" dirty="0" smtClean="0">
                <a:solidFill>
                  <a:schemeClr val="accent1"/>
                </a:solidFill>
              </a:rPr>
              <a:t>19 </a:t>
            </a:r>
            <a:r>
              <a:rPr lang="fr-FR" b="1" dirty="0">
                <a:solidFill>
                  <a:schemeClr val="accent1"/>
                </a:solidFill>
              </a:rPr>
              <a:t>%</a:t>
            </a:r>
          </a:p>
          <a:p>
            <a:r>
              <a:rPr lang="fr-FR" dirty="0"/>
              <a:t> </a:t>
            </a:r>
            <a:r>
              <a:rPr lang="fr-FR" dirty="0" smtClean="0"/>
              <a:t>PC </a:t>
            </a:r>
            <a:r>
              <a:rPr lang="fr-FR" dirty="0"/>
              <a:t>en </a:t>
            </a:r>
            <a:r>
              <a:rPr lang="fr-FR" dirty="0" smtClean="0"/>
              <a:t>pièces                       10% 	            16% 		</a:t>
            </a:r>
            <a:r>
              <a:rPr lang="fr-FR" b="1" dirty="0" smtClean="0">
                <a:solidFill>
                  <a:schemeClr val="accent1"/>
                </a:solidFill>
              </a:rPr>
              <a:t>26%</a:t>
            </a:r>
            <a:endParaRPr lang="fr-FR" dirty="0" smtClean="0">
              <a:solidFill>
                <a:schemeClr val="accent1"/>
              </a:solidFill>
            </a:endParaRPr>
          </a:p>
          <a:p>
            <a:r>
              <a:rPr lang="fr-FR" dirty="0" smtClean="0"/>
              <a:t>  détachées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ILLUSTRATIONS</a:t>
            </a:r>
            <a:endParaRPr lang="en-US" dirty="0"/>
          </a:p>
        </p:txBody>
      </p:sp>
      <p:sp>
        <p:nvSpPr>
          <p:cNvPr id="3" name="Espace réservé du contenu 2"/>
          <p:cNvSpPr>
            <a:spLocks noGrp="1"/>
          </p:cNvSpPr>
          <p:nvPr>
            <p:ph idx="1"/>
          </p:nvPr>
        </p:nvSpPr>
        <p:spPr/>
        <p:txBody>
          <a:bodyPr/>
          <a:lstStyle/>
          <a:p>
            <a:pPr>
              <a:buNone/>
            </a:pPr>
            <a:r>
              <a:rPr lang="fr-FR" b="1" dirty="0" smtClean="0"/>
              <a:t>2. Cas d’une pression fiscale dirimante : l’industrie des télécommunications</a:t>
            </a:r>
            <a:r>
              <a:rPr lang="fr-FR" b="1" dirty="0"/>
              <a:t>:</a:t>
            </a:r>
            <a:r>
              <a:rPr lang="fr-FR" dirty="0" smtClean="0"/>
              <a:t> </a:t>
            </a:r>
          </a:p>
          <a:p>
            <a:pPr algn="just">
              <a:buNone/>
            </a:pPr>
            <a:r>
              <a:rPr lang="fr-FR" dirty="0" smtClean="0"/>
              <a:t>   Avec une parafiscalité de </a:t>
            </a:r>
            <a:r>
              <a:rPr lang="fr-FR" b="1" dirty="0" smtClean="0"/>
              <a:t>40 % </a:t>
            </a:r>
            <a:r>
              <a:rPr lang="fr-FR" dirty="0" smtClean="0"/>
              <a:t>sur le chiffre     d’affaires brut, avant bénéfice, le financement de l’exploitation laisse peu de perspectives pour un résultat positif en fin d’exercice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762000"/>
          </a:xfrm>
        </p:spPr>
        <p:txBody>
          <a:bodyPr>
            <a:normAutofit fontScale="90000"/>
          </a:bodyPr>
          <a:lstStyle/>
          <a:p>
            <a:r>
              <a:rPr lang="fr-FR" dirty="0" smtClean="0"/>
              <a:t>ILLUSTRATIONS</a:t>
            </a:r>
            <a:endParaRPr lang="en-US" dirty="0"/>
          </a:p>
        </p:txBody>
      </p:sp>
      <p:sp>
        <p:nvSpPr>
          <p:cNvPr id="3" name="Espace réservé du contenu 2"/>
          <p:cNvSpPr>
            <a:spLocks noGrp="1"/>
          </p:cNvSpPr>
          <p:nvPr>
            <p:ph idx="1"/>
          </p:nvPr>
        </p:nvSpPr>
        <p:spPr>
          <a:xfrm>
            <a:off x="457200" y="1600200"/>
            <a:ext cx="8229600" cy="4724400"/>
          </a:xfrm>
        </p:spPr>
        <p:txBody>
          <a:bodyPr>
            <a:normAutofit/>
          </a:bodyPr>
          <a:lstStyle/>
          <a:p>
            <a:pPr>
              <a:buNone/>
            </a:pPr>
            <a:r>
              <a:rPr lang="fr-FR" b="1" dirty="0" smtClean="0"/>
              <a:t>CONSEQUENCES D’UNE MAUVAISE FISCALITE</a:t>
            </a:r>
            <a:r>
              <a:rPr lang="fr-FR" dirty="0" smtClean="0"/>
              <a:t>:</a:t>
            </a:r>
          </a:p>
          <a:p>
            <a:pPr marL="571500" indent="-571500">
              <a:buFont typeface="+mj-lt"/>
              <a:buAutoNum type="romanUcPeriod"/>
            </a:pPr>
            <a:endParaRPr lang="fr-FR" i="1" u="sng" dirty="0" smtClean="0"/>
          </a:p>
          <a:p>
            <a:pPr marL="571500" indent="-571500">
              <a:buFont typeface="+mj-lt"/>
              <a:buAutoNum type="romanUcPeriod"/>
            </a:pPr>
            <a:r>
              <a:rPr lang="fr-FR" i="1" u="sng" dirty="0" smtClean="0"/>
              <a:t>Au Plan Analytique</a:t>
            </a:r>
          </a:p>
          <a:p>
            <a:pPr>
              <a:buFont typeface="Wingdings" pitchFamily="2" charset="2"/>
              <a:buChar char="q"/>
            </a:pPr>
            <a:r>
              <a:rPr lang="fr-FR" dirty="0" smtClean="0"/>
              <a:t> Moral en berne de l’actionnariat;</a:t>
            </a:r>
          </a:p>
          <a:p>
            <a:pPr>
              <a:buFont typeface="Wingdings" pitchFamily="2" charset="2"/>
              <a:buChar char="q"/>
            </a:pPr>
            <a:r>
              <a:rPr lang="en-US" dirty="0" smtClean="0"/>
              <a:t> </a:t>
            </a:r>
            <a:r>
              <a:rPr lang="en-US" dirty="0" err="1" smtClean="0"/>
              <a:t>Ralentissement</a:t>
            </a:r>
            <a:r>
              <a:rPr lang="en-US" dirty="0" smtClean="0"/>
              <a:t> des </a:t>
            </a:r>
            <a:r>
              <a:rPr lang="en-US" dirty="0" err="1" smtClean="0"/>
              <a:t>investissements</a:t>
            </a:r>
            <a:r>
              <a:rPr lang="en-US" dirty="0" smtClean="0"/>
              <a:t> </a:t>
            </a:r>
            <a:r>
              <a:rPr lang="en-US" dirty="0" err="1" smtClean="0"/>
              <a:t>sectoriels</a:t>
            </a:r>
            <a:r>
              <a:rPr lang="en-US" dirty="0" smtClean="0"/>
              <a:t> </a:t>
            </a:r>
          </a:p>
          <a:p>
            <a:pPr algn="just">
              <a:buFont typeface="Wingdings" pitchFamily="2" charset="2"/>
              <a:buChar char="q"/>
            </a:pPr>
            <a:r>
              <a:rPr lang="fr-FR" dirty="0" smtClean="0"/>
              <a:t> Atténuation des effets multiplicateurs des NTIC sur le reste de l’économie (Administration, enseignement, santé, industrie, agriculture,</a:t>
            </a:r>
            <a:r>
              <a:rPr lang="en-US" dirty="0" smtClean="0"/>
              <a:t>commerce, etc.)</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762000"/>
          </a:xfrm>
        </p:spPr>
        <p:txBody>
          <a:bodyPr>
            <a:normAutofit fontScale="90000"/>
          </a:bodyPr>
          <a:lstStyle/>
          <a:p>
            <a:r>
              <a:rPr lang="fr-FR" dirty="0" smtClean="0"/>
              <a:t>ILLUSTRATIONS</a:t>
            </a:r>
            <a:endParaRPr lang="en-US" dirty="0"/>
          </a:p>
        </p:txBody>
      </p:sp>
      <p:sp>
        <p:nvSpPr>
          <p:cNvPr id="3" name="Espace réservé du contenu 2"/>
          <p:cNvSpPr>
            <a:spLocks noGrp="1"/>
          </p:cNvSpPr>
          <p:nvPr>
            <p:ph idx="1"/>
          </p:nvPr>
        </p:nvSpPr>
        <p:spPr>
          <a:xfrm>
            <a:off x="457200" y="1600200"/>
            <a:ext cx="8229600" cy="47244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buNone/>
            </a:pPr>
            <a:r>
              <a:rPr lang="fr-FR" b="1" dirty="0" smtClean="0"/>
              <a:t>CONSEQUENCES D’UNE MAUVAISE FISCALITE</a:t>
            </a:r>
            <a:r>
              <a:rPr lang="fr-FR" dirty="0" smtClean="0"/>
              <a:t>:</a:t>
            </a:r>
          </a:p>
          <a:p>
            <a:pPr>
              <a:buNone/>
            </a:pPr>
            <a:r>
              <a:rPr lang="en-US" dirty="0" smtClean="0"/>
              <a:t>   </a:t>
            </a:r>
          </a:p>
          <a:p>
            <a:pPr marL="571500" indent="-571500">
              <a:buNone/>
            </a:pPr>
            <a:r>
              <a:rPr lang="en-US" i="1" dirty="0" smtClean="0"/>
              <a:t>II. </a:t>
            </a:r>
            <a:r>
              <a:rPr lang="en-US" i="1" u="sng" dirty="0" smtClean="0"/>
              <a:t>Un cas concret </a:t>
            </a:r>
            <a:r>
              <a:rPr lang="en-US" i="1" dirty="0" smtClean="0"/>
              <a:t>: la désindustrialisation en R.D.Congo</a:t>
            </a:r>
          </a:p>
          <a:p>
            <a:pPr marL="571500" indent="-571500">
              <a:buNone/>
            </a:pPr>
            <a:r>
              <a:rPr lang="en-US" dirty="0" smtClean="0"/>
              <a:t>                                  (statistiques)</a:t>
            </a:r>
            <a:endParaRPr lang="en-US" i="1" u="sng" dirty="0" smtClean="0"/>
          </a:p>
          <a:p>
            <a:pPr>
              <a:buNone/>
            </a:pPr>
            <a:r>
              <a:rPr lang="en-US" i="1" u="sng" dirty="0" smtClean="0"/>
              <a:t>   Année 		Nombre d’industries recensées</a:t>
            </a:r>
          </a:p>
          <a:p>
            <a:r>
              <a:rPr lang="en-US" dirty="0" smtClean="0"/>
              <a:t>1960					6.500</a:t>
            </a:r>
          </a:p>
          <a:p>
            <a:r>
              <a:rPr lang="en-US" dirty="0" smtClean="0"/>
              <a:t>1980					2.000</a:t>
            </a:r>
          </a:p>
          <a:p>
            <a:r>
              <a:rPr lang="en-US" dirty="0" smtClean="0"/>
              <a:t>2010					     110</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14400"/>
          </a:xfrm>
        </p:spPr>
        <p:txBody>
          <a:bodyPr/>
          <a:lstStyle/>
          <a:p>
            <a:r>
              <a:rPr lang="fr-FR" dirty="0" smtClean="0"/>
              <a:t>ILLUSTRATIONS</a:t>
            </a:r>
            <a:endParaRPr lang="en-US" dirty="0"/>
          </a:p>
        </p:txBody>
      </p:sp>
      <p:sp>
        <p:nvSpPr>
          <p:cNvPr id="3" name="Espace réservé du contenu 2"/>
          <p:cNvSpPr>
            <a:spLocks noGrp="1"/>
          </p:cNvSpPr>
          <p:nvPr>
            <p:ph idx="1"/>
          </p:nvPr>
        </p:nvSpPr>
        <p:spPr>
          <a:xfrm>
            <a:off x="304800" y="1600200"/>
            <a:ext cx="8305800" cy="4525963"/>
          </a:xfrm>
        </p:spPr>
        <p:txBody>
          <a:bodyPr>
            <a:normAutofit fontScale="85000" lnSpcReduction="10000"/>
          </a:bodyPr>
          <a:lstStyle/>
          <a:p>
            <a:pPr>
              <a:buNone/>
            </a:pPr>
            <a:r>
              <a:rPr lang="fr-FR" b="1" dirty="0" smtClean="0"/>
              <a:t>MORALITE</a:t>
            </a:r>
            <a:r>
              <a:rPr lang="fr-FR" dirty="0" smtClean="0"/>
              <a:t>:</a:t>
            </a:r>
          </a:p>
          <a:p>
            <a:pPr algn="just">
              <a:buFont typeface="Wingdings" pitchFamily="2" charset="2"/>
              <a:buChar char="q"/>
            </a:pPr>
            <a:r>
              <a:rPr lang="fr-FR" dirty="0" smtClean="0"/>
              <a:t>Logiquement</a:t>
            </a:r>
            <a:r>
              <a:rPr lang="fr-FR" dirty="0"/>
              <a:t>, il faudra détaxer toutes les importations des </a:t>
            </a:r>
            <a:r>
              <a:rPr lang="fr-FR" dirty="0" smtClean="0"/>
              <a:t>intrants informatiques </a:t>
            </a:r>
            <a:r>
              <a:rPr lang="fr-FR" dirty="0"/>
              <a:t>et communicationnels, afin d’en favoriser à la fois </a:t>
            </a:r>
            <a:r>
              <a:rPr lang="fr-FR" dirty="0" smtClean="0"/>
              <a:t>la diffusion </a:t>
            </a:r>
            <a:r>
              <a:rPr lang="fr-FR" dirty="0"/>
              <a:t>géographique et l’utilisation universelle.</a:t>
            </a:r>
          </a:p>
          <a:p>
            <a:pPr algn="just">
              <a:buFont typeface="Wingdings" pitchFamily="2" charset="2"/>
              <a:buChar char="q"/>
            </a:pPr>
            <a:r>
              <a:rPr lang="fr-FR" dirty="0"/>
              <a:t>Sinon, comment pourrions-nous réussir le pari incontournable </a:t>
            </a:r>
            <a:r>
              <a:rPr lang="fr-FR" dirty="0" smtClean="0"/>
              <a:t>de l’informatisation </a:t>
            </a:r>
            <a:r>
              <a:rPr lang="fr-FR" dirty="0"/>
              <a:t>de la société congolaise (</a:t>
            </a:r>
            <a:r>
              <a:rPr lang="fr-FR" dirty="0" smtClean="0"/>
              <a:t>Administration, enseignement</a:t>
            </a:r>
            <a:r>
              <a:rPr lang="fr-FR" dirty="0"/>
              <a:t>, santé, business, etc.) et le service universel </a:t>
            </a:r>
            <a:r>
              <a:rPr lang="fr-FR" dirty="0" smtClean="0"/>
              <a:t>du </a:t>
            </a:r>
            <a:r>
              <a:rPr lang="en-US" dirty="0" err="1" smtClean="0"/>
              <a:t>numérique</a:t>
            </a:r>
            <a:r>
              <a:rPr lang="en-US" dirty="0" smtClean="0"/>
              <a:t> </a:t>
            </a:r>
            <a:r>
              <a:rPr lang="en-US" dirty="0"/>
              <a:t>(</a:t>
            </a:r>
            <a:r>
              <a:rPr lang="en-US" dirty="0" err="1"/>
              <a:t>téléphonie</a:t>
            </a:r>
            <a:r>
              <a:rPr lang="en-US" dirty="0"/>
              <a:t> et </a:t>
            </a:r>
            <a:r>
              <a:rPr lang="en-US" dirty="0" err="1"/>
              <a:t>télévision</a:t>
            </a:r>
            <a:r>
              <a:rPr lang="en-US" dirty="0" smtClean="0"/>
              <a:t>)?</a:t>
            </a:r>
          </a:p>
          <a:p>
            <a:pPr algn="just">
              <a:buNone/>
            </a:pPr>
            <a:r>
              <a:rPr lang="fr-FR" b="1" i="1" dirty="0" smtClean="0"/>
              <a:t>N.B. : Indice de corrélation rapporté par l’UIT </a:t>
            </a:r>
            <a:r>
              <a:rPr lang="fr-FR" dirty="0" smtClean="0"/>
              <a:t>: 10/1 : tout accroissement de 10 points dans les NTIC génère 1 point supplémentaire dans tous les autres secteurs de l’économie. Cette singularité de la semence NTIC, consistant à fertiliser tout le champ de l’économie, lui a valu l’attribut de «révolution </a:t>
            </a:r>
            <a:r>
              <a:rPr lang="en-US" dirty="0" smtClean="0"/>
              <a:t>technologique ».</a:t>
            </a:r>
          </a:p>
          <a:p>
            <a:pPr>
              <a:buNone/>
            </a:pPr>
            <a:endParaRPr lang="en-US" dirty="0" smtClean="0"/>
          </a:p>
          <a:p>
            <a:pPr>
              <a:buFont typeface="Wingdings" pitchFamily="2" charset="2"/>
              <a:buChar char="q"/>
            </a:pPr>
            <a:endParaRPr lang="en-US" dirty="0" smtClean="0"/>
          </a:p>
          <a:p>
            <a:pPr>
              <a:buFont typeface="Wingdings" pitchFamily="2" charset="2"/>
              <a:buChar char="q"/>
            </a:pPr>
            <a:endParaRPr lang="en-US" dirty="0"/>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14400"/>
          </a:xfrm>
        </p:spPr>
        <p:txBody>
          <a:bodyPr/>
          <a:lstStyle/>
          <a:p>
            <a:r>
              <a:rPr lang="fr-FR" dirty="0" smtClean="0"/>
              <a:t>RECOMMANDATIONS</a:t>
            </a:r>
            <a:endParaRPr lang="en-US" dirty="0"/>
          </a:p>
        </p:txBody>
      </p:sp>
      <p:sp>
        <p:nvSpPr>
          <p:cNvPr id="3" name="Espace réservé du contenu 2"/>
          <p:cNvSpPr>
            <a:spLocks noGrp="1"/>
          </p:cNvSpPr>
          <p:nvPr>
            <p:ph idx="1"/>
          </p:nvPr>
        </p:nvSpPr>
        <p:spPr>
          <a:xfrm>
            <a:off x="228600" y="1600200"/>
            <a:ext cx="8686800" cy="4800600"/>
          </a:xfrm>
        </p:spPr>
        <p:txBody>
          <a:bodyPr>
            <a:normAutofit fontScale="92500" lnSpcReduction="10000"/>
          </a:bodyPr>
          <a:lstStyle/>
          <a:p>
            <a:pPr>
              <a:buFont typeface="Wingdings" pitchFamily="2" charset="2"/>
              <a:buChar char="q"/>
            </a:pPr>
            <a:r>
              <a:rPr lang="fr-FR" sz="2800" u="sng" dirty="0" smtClean="0"/>
              <a:t>Au titre du « paiement des taxes et impôts »:</a:t>
            </a:r>
          </a:p>
          <a:p>
            <a:pPr>
              <a:buFont typeface="Wingdings" pitchFamily="2" charset="2"/>
              <a:buChar char="Ø"/>
            </a:pPr>
            <a:r>
              <a:rPr lang="fr-FR" b="1" i="1" dirty="0" smtClean="0"/>
              <a:t> </a:t>
            </a:r>
            <a:r>
              <a:rPr lang="fr-FR" i="1" dirty="0" smtClean="0"/>
              <a:t>un</a:t>
            </a:r>
            <a:r>
              <a:rPr lang="fr-FR" b="1" i="1" dirty="0" smtClean="0"/>
              <a:t> « guichet unique » </a:t>
            </a:r>
            <a:r>
              <a:rPr lang="fr-FR" i="1" dirty="0" smtClean="0"/>
              <a:t>pour l’ensemble de l’appareil de l’Etat;</a:t>
            </a:r>
          </a:p>
          <a:p>
            <a:pPr>
              <a:buFont typeface="Wingdings" pitchFamily="2" charset="2"/>
              <a:buChar char="Ø"/>
            </a:pPr>
            <a:r>
              <a:rPr lang="fr-FR" b="1" i="1" dirty="0" smtClean="0"/>
              <a:t> </a:t>
            </a:r>
            <a:r>
              <a:rPr lang="fr-FR" i="1" dirty="0" smtClean="0"/>
              <a:t>et le </a:t>
            </a:r>
            <a:r>
              <a:rPr lang="fr-FR" b="1" i="1" dirty="0" smtClean="0"/>
              <a:t>« bouclier fiscal » </a:t>
            </a:r>
            <a:r>
              <a:rPr lang="fr-FR" i="1" dirty="0" smtClean="0"/>
              <a:t>caractérisé par un taux de pression fiscale plafonné </a:t>
            </a:r>
            <a:r>
              <a:rPr lang="en-US" i="1" dirty="0" smtClean="0"/>
              <a:t>conventionnellement.</a:t>
            </a:r>
          </a:p>
          <a:p>
            <a:pPr algn="just">
              <a:buFont typeface="Arial" pitchFamily="34" charset="0"/>
              <a:buChar char="•"/>
            </a:pPr>
            <a:r>
              <a:rPr lang="fr-FR" dirty="0" smtClean="0"/>
              <a:t>Que l’on se rassure : nous ne sommes pas en train de demander que les opérateurs télécoms (ou autres) soient exonérés, en tant que sujets fiscaux. Il est normal qu’ils paient l’impôt commun sur leurs bénéfices commerciaux, bénéfices lisibles dans le compte d’exploitation lors du dépôt du bilan annuel en fin d’exercice social.</a:t>
            </a:r>
          </a:p>
          <a:p>
            <a:pPr algn="just">
              <a:buFont typeface="Arial" pitchFamily="34" charset="0"/>
              <a:buChar char="•"/>
            </a:pPr>
            <a:r>
              <a:rPr lang="fr-FR" dirty="0" smtClean="0"/>
              <a:t>Pas de paradis fiscal, mais par contre, pas de paiement non plus sur base de signes extérieurs de richesse supposée.</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RECOMMANDATIONS</a:t>
            </a:r>
            <a:endParaRPr lang="en-US" dirty="0"/>
          </a:p>
        </p:txBody>
      </p:sp>
      <p:sp>
        <p:nvSpPr>
          <p:cNvPr id="3" name="Espace réservé du contenu 2"/>
          <p:cNvSpPr>
            <a:spLocks noGrp="1"/>
          </p:cNvSpPr>
          <p:nvPr>
            <p:ph idx="1"/>
          </p:nvPr>
        </p:nvSpPr>
        <p:spPr/>
        <p:txBody>
          <a:bodyPr>
            <a:normAutofit fontScale="70000" lnSpcReduction="20000"/>
          </a:bodyPr>
          <a:lstStyle/>
          <a:p>
            <a:pPr algn="just">
              <a:buFont typeface="Wingdings" pitchFamily="2" charset="2"/>
              <a:buChar char="q"/>
            </a:pPr>
            <a:r>
              <a:rPr lang="fr-FR" i="1" dirty="0" smtClean="0"/>
              <a:t> </a:t>
            </a:r>
            <a:r>
              <a:rPr lang="fr-FR" sz="4000" u="sng" dirty="0" smtClean="0"/>
              <a:t>Au titre de la « protection des investisseurs »:</a:t>
            </a:r>
          </a:p>
          <a:p>
            <a:pPr algn="just">
              <a:buFont typeface="Wingdings" pitchFamily="2" charset="2"/>
              <a:buChar char="v"/>
            </a:pPr>
            <a:r>
              <a:rPr lang="fr-FR" sz="3400" i="1" dirty="0" smtClean="0"/>
              <a:t>Mettre un accent particulier sur les IDE (Investissements Directs Etrangers).</a:t>
            </a:r>
          </a:p>
          <a:p>
            <a:pPr algn="just"/>
            <a:r>
              <a:rPr lang="fr-FR" sz="2800" dirty="0" smtClean="0"/>
              <a:t>En effet, outre qu’ils suppléent à la carence des capitaux locaux faute de tradition industrielle dans le chef des Nationaux, les IDE figurent parmi les </a:t>
            </a:r>
            <a:r>
              <a:rPr lang="fr-FR" sz="2800" b="1" dirty="0" smtClean="0">
                <a:solidFill>
                  <a:srgbClr val="0070C0"/>
                </a:solidFill>
              </a:rPr>
              <a:t>indicateurs majeurs du climat des affaires</a:t>
            </a:r>
            <a:r>
              <a:rPr lang="fr-FR" sz="2800" dirty="0" smtClean="0"/>
              <a:t>.</a:t>
            </a:r>
            <a:endParaRPr lang="fr-BE" sz="2800" dirty="0" smtClean="0"/>
          </a:p>
          <a:p>
            <a:pPr algn="just"/>
            <a:r>
              <a:rPr lang="fr-FR" sz="2800" dirty="0" smtClean="0"/>
              <a:t>La désindustrialisation, c’est le rétrécissement du parc industriel sous les effets conjugués à la fois de la fermeture des unités existantes, souvent démontées et chargées en containers pour des destinations plus hospitalières, mais </a:t>
            </a:r>
            <a:r>
              <a:rPr lang="fr-FR" sz="3000" dirty="0" smtClean="0"/>
              <a:t>aussi</a:t>
            </a:r>
            <a:r>
              <a:rPr lang="fr-FR" sz="2800" dirty="0" smtClean="0"/>
              <a:t> de l’abstention d’investir au regard des informations et constatations répulsives glanées sur le pays. Et ainsi s’amorce la spirale de la décroissance du PIB, prélude à la </a:t>
            </a:r>
            <a:r>
              <a:rPr lang="fr-FR" sz="2800" b="1" i="1" dirty="0" smtClean="0"/>
              <a:t>récession économique,</a:t>
            </a:r>
            <a:r>
              <a:rPr lang="fr-FR" sz="2800" dirty="0" smtClean="0"/>
              <a:t> avant le gouffre de la </a:t>
            </a:r>
            <a:r>
              <a:rPr lang="fr-FR" sz="2800" b="1" i="1" dirty="0" smtClean="0"/>
              <a:t>dépression économique </a:t>
            </a:r>
            <a:r>
              <a:rPr lang="fr-FR" sz="2800" dirty="0" smtClean="0"/>
              <a:t>(baisse simultanée de l’offre (la production) et de la demande (pouvoir d’achat) des biens et services, pendant que le chômage monte en flèche</a:t>
            </a:r>
            <a:r>
              <a:rPr lang="fr-FR" sz="2800" b="1" i="1" dirty="0" smtClean="0"/>
              <a:t>. </a:t>
            </a:r>
            <a:endParaRPr lang="fr-BE" sz="2800" dirty="0" smtClean="0"/>
          </a:p>
          <a:p>
            <a:pPr algn="just">
              <a:buFont typeface="Wingdings" pitchFamily="2" charset="2"/>
              <a:buChar char="v"/>
            </a:pPr>
            <a:endParaRPr lang="fr-FR" dirty="0" smtClean="0"/>
          </a:p>
          <a:p>
            <a:pPr algn="just">
              <a:buNone/>
            </a:pPr>
            <a:endParaRPr lang="en-US" dirty="0" smtClean="0"/>
          </a:p>
          <a:p>
            <a:pPr>
              <a:buNone/>
            </a:pPr>
            <a:endParaRPr lang="fr-FR" i="1"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a:lstStyle/>
          <a:p>
            <a:r>
              <a:rPr lang="fr-FR" dirty="0" smtClean="0"/>
              <a:t>ANALYSE MACROECONOMIQUE</a:t>
            </a:r>
            <a:endParaRPr lang="en-US" dirty="0"/>
          </a:p>
        </p:txBody>
      </p:sp>
      <p:sp>
        <p:nvSpPr>
          <p:cNvPr id="3" name="Espace réservé du contenu 2"/>
          <p:cNvSpPr>
            <a:spLocks noGrp="1"/>
          </p:cNvSpPr>
          <p:nvPr>
            <p:ph idx="1"/>
          </p:nvPr>
        </p:nvSpPr>
        <p:spPr>
          <a:xfrm>
            <a:off x="228600" y="1524000"/>
            <a:ext cx="8686800" cy="4906963"/>
          </a:xfrm>
        </p:spPr>
        <p:txBody>
          <a:bodyPr>
            <a:normAutofit fontScale="85000" lnSpcReduction="20000"/>
          </a:bodyPr>
          <a:lstStyle/>
          <a:p>
            <a:pPr algn="just">
              <a:buFont typeface="Arial" pitchFamily="34" charset="0"/>
              <a:buChar char="•"/>
            </a:pPr>
            <a:r>
              <a:rPr lang="fr-FR" dirty="0" smtClean="0"/>
              <a:t>Si le Congo connait une relative croissance du PIB malgré la forte désindustrialisation, ce paradoxe est dû aux investissements dans le secteur minier (industrie extractive destinée à l’exportation et non à la consommation domestique) et dans les télécommunications (industrie tertiaire) venues combler le vide du signal téléphonique de l’opérateur historique, en tirant profit de la révolution technologique que connait le secteur. </a:t>
            </a:r>
          </a:p>
          <a:p>
            <a:pPr algn="just">
              <a:buFont typeface="Arial" pitchFamily="34" charset="0"/>
              <a:buChar char="•"/>
            </a:pPr>
            <a:r>
              <a:rPr lang="fr-FR" dirty="0" smtClean="0"/>
              <a:t>Mais </a:t>
            </a:r>
            <a:r>
              <a:rPr lang="fr-FR" i="1" dirty="0" smtClean="0"/>
              <a:t>l’industrie manufacturière (secteur secondaire créateur de la valeur ajoutée nationale) </a:t>
            </a:r>
            <a:r>
              <a:rPr lang="fr-FR" dirty="0" smtClean="0"/>
              <a:t>réduit significativement sa part dans la formation du PIB, ce qui est un déséquilibre structurel de l’économie nationale et une marque de sous développement.</a:t>
            </a:r>
          </a:p>
          <a:p>
            <a:pPr algn="just">
              <a:buFont typeface="Arial" pitchFamily="34" charset="0"/>
              <a:buChar char="•"/>
            </a:pPr>
            <a:r>
              <a:rPr lang="fr-FR" dirty="0" smtClean="0"/>
              <a:t>L’industrie manufacturière, c’est connu, est l’apanage de la petite et moyenne entreprise, segment primordial dans la création des emplois(lutte contre le chômage) et de la richesse nationale (PIB), partant dans l’élévation du niveau de vie et du bien-être de la population, sans requérir de gros investissements comme les mines et les télécommunications. </a:t>
            </a:r>
          </a:p>
          <a:p>
            <a:pPr algn="just">
              <a:buFont typeface="Arial" pitchFamily="34" charset="0"/>
              <a:buChar char="•"/>
            </a:pPr>
            <a:endParaRPr lang="fr-FR" dirty="0" smtClean="0"/>
          </a:p>
          <a:p>
            <a:pPr algn="just">
              <a:buFont typeface="Arial" pitchFamily="34" charset="0"/>
              <a:buChar char="•"/>
            </a:pPr>
            <a:endParaRPr lang="fr-FR"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r>
              <a:rPr lang="fr-FR" dirty="0" smtClean="0"/>
              <a:t>ANALYSE MACROECONOMIQUE</a:t>
            </a:r>
            <a:endParaRPr lang="en-US" dirty="0"/>
          </a:p>
        </p:txBody>
      </p:sp>
      <p:sp>
        <p:nvSpPr>
          <p:cNvPr id="3" name="Espace réservé du contenu 2"/>
          <p:cNvSpPr>
            <a:spLocks noGrp="1"/>
          </p:cNvSpPr>
          <p:nvPr>
            <p:ph idx="1"/>
          </p:nvPr>
        </p:nvSpPr>
        <p:spPr>
          <a:xfrm>
            <a:off x="228600" y="1600200"/>
            <a:ext cx="8686800" cy="4800600"/>
          </a:xfrm>
        </p:spPr>
        <p:txBody>
          <a:bodyPr>
            <a:normAutofit fontScale="85000" lnSpcReduction="10000"/>
          </a:bodyPr>
          <a:lstStyle/>
          <a:p>
            <a:pPr algn="just">
              <a:buFont typeface="Arial" pitchFamily="34" charset="0"/>
              <a:buChar char="•"/>
            </a:pPr>
            <a:r>
              <a:rPr lang="fr-FR" dirty="0" smtClean="0"/>
              <a:t>Entre 2001 et 2010, les IDE dans les 48 pays les plus pauvres au monde (PMA, Pays Moins Avancés) avaient doublé de volume et atteint le niveau record de 24 milliards de dollars pour la seule année 2010. Paradoxalement, les observateurs avisés n’ont pas vu venir les créations d’emplois attendues au vu de cette manne prodigieuse, sinon faiblement, et le niveau de vie des populations n’a pas semblé connaître une amélioration très significative.</a:t>
            </a:r>
          </a:p>
          <a:p>
            <a:pPr algn="just">
              <a:buFont typeface="Arial" pitchFamily="34" charset="0"/>
              <a:buChar char="•"/>
            </a:pPr>
            <a:r>
              <a:rPr lang="fr-FR" dirty="0" smtClean="0"/>
              <a:t>Dans son rapport intitulé « IDE dans les PMA : leçons de la décennie 2001-2010 et les pistes pour aller de l’avant », rapport rendu public à Genève le lundi 02 mai 2011, une semaine avant la tenue à Istanbul (Turquie) de la  4</a:t>
            </a:r>
            <a:r>
              <a:rPr lang="fr-FR" baseline="30000" dirty="0" smtClean="0"/>
              <a:t>ème</a:t>
            </a:r>
            <a:r>
              <a:rPr lang="fr-FR" dirty="0" smtClean="0"/>
              <a:t> Conférence des Nations Unies sur les PMA , la CNUCED (Conférence des Nations Unies pour le Commerce et le Développement) analyse ce demi-échec et tire des conclusions que nous résumons ci-après en deux points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en-US" dirty="0"/>
          </a:p>
        </p:txBody>
      </p:sp>
      <p:sp>
        <p:nvSpPr>
          <p:cNvPr id="3" name="Espace réservé du contenu 2"/>
          <p:cNvSpPr>
            <a:spLocks noGrp="1"/>
          </p:cNvSpPr>
          <p:nvPr>
            <p:ph idx="1"/>
          </p:nvPr>
        </p:nvSpPr>
        <p:spPr/>
        <p:txBody>
          <a:bodyPr>
            <a:normAutofit/>
          </a:bodyPr>
          <a:lstStyle/>
          <a:p>
            <a:pPr>
              <a:lnSpc>
                <a:spcPct val="150000"/>
              </a:lnSpc>
              <a:buNone/>
            </a:pPr>
            <a:r>
              <a:rPr lang="fr-FR" dirty="0" smtClean="0"/>
              <a:t>I.  CONCEPT DU CLIMAT DES AFFAIRES</a:t>
            </a:r>
          </a:p>
          <a:p>
            <a:pPr>
              <a:lnSpc>
                <a:spcPct val="150000"/>
              </a:lnSpc>
              <a:buNone/>
            </a:pPr>
            <a:r>
              <a:rPr lang="fr-FR" dirty="0" smtClean="0"/>
              <a:t>II. FONDEMENTS DE LA FISCALITE</a:t>
            </a:r>
          </a:p>
          <a:p>
            <a:pPr>
              <a:lnSpc>
                <a:spcPct val="150000"/>
              </a:lnSpc>
              <a:buNone/>
            </a:pPr>
            <a:r>
              <a:rPr lang="fr-FR" dirty="0" smtClean="0"/>
              <a:t>III. ILLUSTRATIONS</a:t>
            </a:r>
          </a:p>
          <a:p>
            <a:pPr>
              <a:lnSpc>
                <a:spcPct val="150000"/>
              </a:lnSpc>
              <a:buNone/>
            </a:pPr>
            <a:r>
              <a:rPr lang="fr-FR" dirty="0" smtClean="0"/>
              <a:t>IV.  ANALYSE MACROECONOMIQUE</a:t>
            </a:r>
          </a:p>
          <a:p>
            <a:pPr>
              <a:lnSpc>
                <a:spcPct val="150000"/>
              </a:lnSpc>
              <a:buNone/>
            </a:pPr>
            <a:r>
              <a:rPr lang="fr-FR" dirty="0" smtClean="0"/>
              <a:t>V.   RECOMMANDATIONS</a:t>
            </a:r>
          </a:p>
          <a:p>
            <a:pPr>
              <a:lnSpc>
                <a:spcPct val="150000"/>
              </a:lnSpc>
              <a:buNone/>
            </a:pPr>
            <a:r>
              <a:rPr lang="fr-FR" dirty="0" smtClean="0"/>
              <a:t>VI. CONCLUSION</a:t>
            </a:r>
            <a:endParaRPr lang="en-US"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143000"/>
          </a:xfrm>
        </p:spPr>
        <p:txBody>
          <a:bodyPr/>
          <a:lstStyle/>
          <a:p>
            <a:r>
              <a:rPr lang="fr-FR" dirty="0" smtClean="0"/>
              <a:t>ANALYSE MACROECONOMIQUE</a:t>
            </a:r>
            <a:endParaRPr lang="en-US" dirty="0"/>
          </a:p>
        </p:txBody>
      </p:sp>
      <p:sp>
        <p:nvSpPr>
          <p:cNvPr id="3" name="Espace réservé du contenu 2"/>
          <p:cNvSpPr>
            <a:spLocks noGrp="1"/>
          </p:cNvSpPr>
          <p:nvPr>
            <p:ph idx="1"/>
          </p:nvPr>
        </p:nvSpPr>
        <p:spPr>
          <a:xfrm>
            <a:off x="457200" y="1752600"/>
            <a:ext cx="8229600" cy="4389120"/>
          </a:xfrm>
        </p:spPr>
        <p:txBody>
          <a:bodyPr>
            <a:normAutofit fontScale="85000" lnSpcReduction="20000"/>
          </a:bodyPr>
          <a:lstStyle/>
          <a:p>
            <a:pPr algn="just">
              <a:buFont typeface="Wingdings" pitchFamily="2" charset="2"/>
              <a:buChar char="Ø"/>
            </a:pPr>
            <a:r>
              <a:rPr lang="fr-FR" dirty="0" smtClean="0"/>
              <a:t>1. Le gros des flux financiers a été investi dans l’industrie extractive des ressources naturelles souvent exportées à l’état quasi-brut. Le secteur primaire, de ce fait, a généré des emplois à faible exigence de scolarité (armée de mineurs et de travailleurs agricoles), et a constitué un médiocre  véhicule de transfert du savoir-faire et des technologies. D’où son impact limité sur le développement des capacités productives du pays et sur le relèvement du niveau de vie des populations locales.</a:t>
            </a:r>
          </a:p>
          <a:p>
            <a:pPr algn="just">
              <a:buFont typeface="Wingdings" pitchFamily="2" charset="2"/>
              <a:buChar char="Ø"/>
            </a:pPr>
            <a:r>
              <a:rPr lang="fr-FR" dirty="0" smtClean="0"/>
              <a:t>2. L’option alternative d’une industrie manufacturière aurait, par contre, présenté une plus large base économique, car ce type d’industrie met en œuvre une gamme étendue de technicités pluridisciplinaires, et a l’habitude de générer des emplois à profusion et mieux rémunérés. </a:t>
            </a:r>
          </a:p>
          <a:p>
            <a:pPr algn="just">
              <a:buNone/>
            </a:pPr>
            <a:r>
              <a:rPr lang="fr-FR" dirty="0" smtClean="0"/>
              <a:t>   Le secteur secondaire est un intégrateur structurant de l’ossature de l’économie générale du pays d’accueil.</a:t>
            </a:r>
          </a:p>
          <a:p>
            <a:pPr algn="just">
              <a:buFont typeface="Wingdings" pitchFamily="2" charset="2"/>
              <a:buChar char="Ø"/>
            </a:pPr>
            <a:endParaRPr lang="fr-FR"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ANALYSE MACROECONOMIQUE</a:t>
            </a:r>
            <a:endParaRPr lang="en-US" dirty="0"/>
          </a:p>
        </p:txBody>
      </p:sp>
      <p:sp>
        <p:nvSpPr>
          <p:cNvPr id="3" name="Espace réservé du contenu 2"/>
          <p:cNvSpPr>
            <a:spLocks noGrp="1"/>
          </p:cNvSpPr>
          <p:nvPr>
            <p:ph idx="1"/>
          </p:nvPr>
        </p:nvSpPr>
        <p:spPr/>
        <p:txBody>
          <a:bodyPr>
            <a:normAutofit/>
          </a:bodyPr>
          <a:lstStyle/>
          <a:p>
            <a:pPr algn="just">
              <a:buFont typeface="Arial" pitchFamily="34" charset="0"/>
              <a:buChar char="•"/>
            </a:pPr>
            <a:r>
              <a:rPr lang="fr-FR" dirty="0" smtClean="0"/>
              <a:t>L’Etat (l’Administration) doit donc être le gendarme de la bonne tenue des indicateurs macro-économiques et de l’équilibre des composantes du PIB, car</a:t>
            </a:r>
            <a:r>
              <a:rPr lang="en-US" dirty="0"/>
              <a:t> </a:t>
            </a:r>
            <a:r>
              <a:rPr lang="fr-FR" dirty="0" smtClean="0"/>
              <a:t>toute </a:t>
            </a:r>
            <a:r>
              <a:rPr lang="fr-FR" dirty="0"/>
              <a:t>distorsion impactera nécessairement sur </a:t>
            </a:r>
            <a:r>
              <a:rPr lang="fr-FR" b="1" dirty="0">
                <a:solidFill>
                  <a:schemeClr val="accent1"/>
                </a:solidFill>
              </a:rPr>
              <a:t>le climat des affaires</a:t>
            </a:r>
            <a:r>
              <a:rPr lang="fr-FR" dirty="0"/>
              <a:t> et sur </a:t>
            </a:r>
            <a:r>
              <a:rPr lang="fr-FR" dirty="0" smtClean="0"/>
              <a:t>le niveau </a:t>
            </a:r>
            <a:r>
              <a:rPr lang="fr-FR" dirty="0"/>
              <a:t>de vie et le bien-être social des populations.</a:t>
            </a:r>
          </a:p>
          <a:p>
            <a:endParaRPr lang="en-US" b="1" dirty="0"/>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85800"/>
            <a:ext cx="8229600" cy="914400"/>
          </a:xfrm>
        </p:spPr>
        <p:txBody>
          <a:bodyPr/>
          <a:lstStyle/>
          <a:p>
            <a:r>
              <a:rPr lang="fr-FR" dirty="0" smtClean="0"/>
              <a:t>CONCLUSION</a:t>
            </a:r>
            <a:endParaRPr lang="en-US" dirty="0"/>
          </a:p>
        </p:txBody>
      </p:sp>
      <p:sp>
        <p:nvSpPr>
          <p:cNvPr id="3" name="Espace réservé du contenu 2"/>
          <p:cNvSpPr>
            <a:spLocks noGrp="1"/>
          </p:cNvSpPr>
          <p:nvPr>
            <p:ph idx="1"/>
          </p:nvPr>
        </p:nvSpPr>
        <p:spPr>
          <a:xfrm>
            <a:off x="304800" y="1676400"/>
            <a:ext cx="8610600" cy="4525963"/>
          </a:xfrm>
        </p:spPr>
        <p:txBody>
          <a:bodyPr>
            <a:normAutofit fontScale="92500" lnSpcReduction="20000"/>
          </a:bodyPr>
          <a:lstStyle/>
          <a:p>
            <a:pPr algn="just">
              <a:buFont typeface="Arial" pitchFamily="34" charset="0"/>
              <a:buChar char="•"/>
            </a:pPr>
            <a:r>
              <a:rPr lang="fr-FR" dirty="0" smtClean="0"/>
              <a:t>Un modèle de développement économique axé sur la course aux exportations des matières premières est une hérésie doctrinale en trompe-l'œil.</a:t>
            </a:r>
          </a:p>
          <a:p>
            <a:pPr algn="just">
              <a:buFont typeface="Arial" pitchFamily="34" charset="0"/>
              <a:buChar char="•"/>
            </a:pPr>
            <a:r>
              <a:rPr lang="fr-FR" dirty="0" smtClean="0"/>
              <a:t>Une vraie stratégie de croissance se veut recentrée sur le développement de la demande intérieure. Elle privilégie l’industrie manufacturière, car cette dernière reste à ce jour la championne en termes de création d’emplois et de richesses. </a:t>
            </a:r>
          </a:p>
          <a:p>
            <a:pPr algn="just">
              <a:buFont typeface="Arial" pitchFamily="34" charset="0"/>
              <a:buChar char="•"/>
            </a:pPr>
            <a:r>
              <a:rPr lang="fr-FR" dirty="0" smtClean="0"/>
              <a:t>D’où le besoin impérieux d’avoir un accompagnement étatique efficient, avec </a:t>
            </a:r>
            <a:r>
              <a:rPr lang="fr-FR" b="1" dirty="0" smtClean="0">
                <a:solidFill>
                  <a:schemeClr val="accent1"/>
                </a:solidFill>
              </a:rPr>
              <a:t>un dispositif fiscal incitatif</a:t>
            </a:r>
            <a:r>
              <a:rPr lang="fr-FR" dirty="0" smtClean="0"/>
              <a:t>.</a:t>
            </a:r>
          </a:p>
          <a:p>
            <a:pPr algn="just">
              <a:buFont typeface="Arial" pitchFamily="34" charset="0"/>
              <a:buChar char="•"/>
            </a:pPr>
            <a:r>
              <a:rPr lang="fr-FR" dirty="0" smtClean="0"/>
              <a:t>La priorité accordée à l’expansion du marché domestique constitue donc le passage obligé pour asseoir un développement durable, et l’unique voie de sortie pour accéder  au statut de </a:t>
            </a:r>
            <a:r>
              <a:rPr lang="fr-FR" b="1" i="1" dirty="0" smtClean="0"/>
              <a:t>pays émergent.</a:t>
            </a:r>
          </a:p>
          <a:p>
            <a:pPr algn="just">
              <a:buNone/>
            </a:pPr>
            <a:endParaRPr lang="fr-FR"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1524000"/>
            <a:ext cx="8229600" cy="4389120"/>
          </a:xfrm>
        </p:spPr>
        <p:txBody>
          <a:bodyPr/>
          <a:lstStyle/>
          <a:p>
            <a:pPr>
              <a:buNone/>
            </a:pPr>
            <a:endParaRPr lang="fr-FR" dirty="0" smtClean="0"/>
          </a:p>
          <a:p>
            <a:pPr>
              <a:buNone/>
            </a:pPr>
            <a:endParaRPr lang="fr-FR" dirty="0"/>
          </a:p>
          <a:p>
            <a:pPr algn="ctr">
              <a:buNone/>
            </a:pPr>
            <a:r>
              <a:rPr lang="fr-FR" sz="4000" dirty="0" smtClean="0"/>
              <a:t>JE VOUS REMERCIE DE VOTRE AIMABLE ATTENTION</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CONCEPT : </a:t>
            </a:r>
            <a:r>
              <a:rPr lang="fr-FR" sz="4000" dirty="0" smtClean="0"/>
              <a:t>Le climat des affaires</a:t>
            </a:r>
            <a:endParaRPr lang="en-US" sz="4000" dirty="0"/>
          </a:p>
        </p:txBody>
      </p:sp>
      <p:sp>
        <p:nvSpPr>
          <p:cNvPr id="3" name="Espace réservé du contenu 2"/>
          <p:cNvSpPr>
            <a:spLocks noGrp="1"/>
          </p:cNvSpPr>
          <p:nvPr>
            <p:ph idx="1"/>
          </p:nvPr>
        </p:nvSpPr>
        <p:spPr/>
        <p:txBody>
          <a:bodyPr>
            <a:normAutofit fontScale="85000" lnSpcReduction="20000"/>
          </a:bodyPr>
          <a:lstStyle/>
          <a:p>
            <a:pPr lvl="0">
              <a:buNone/>
            </a:pPr>
            <a:r>
              <a:rPr lang="fr-BE" sz="2800" b="1" u="sng" dirty="0" smtClean="0"/>
              <a:t>1. Définition et enjeux</a:t>
            </a:r>
          </a:p>
          <a:p>
            <a:pPr algn="just"/>
            <a:r>
              <a:rPr lang="fr-BE" dirty="0" smtClean="0"/>
              <a:t>Le mot « climat » désigne les conditions atmosphériques en un lieu donné. Mais l’homme a une </a:t>
            </a:r>
            <a:r>
              <a:rPr lang="fr-BE" b="1" i="1" dirty="0" smtClean="0">
                <a:solidFill>
                  <a:srgbClr val="0070C0"/>
                </a:solidFill>
              </a:rPr>
              <a:t>perception subjective</a:t>
            </a:r>
            <a:r>
              <a:rPr lang="fr-BE" i="1" dirty="0" smtClean="0">
                <a:solidFill>
                  <a:srgbClr val="0070C0"/>
                </a:solidFill>
              </a:rPr>
              <a:t> </a:t>
            </a:r>
            <a:r>
              <a:rPr lang="fr-BE" dirty="0" smtClean="0"/>
              <a:t>du climat (bon temps ou mauvais temps), laquelle influe sur son </a:t>
            </a:r>
            <a:r>
              <a:rPr lang="fr-BE" b="1" i="1" dirty="0" smtClean="0">
                <a:solidFill>
                  <a:srgbClr val="0070C0"/>
                </a:solidFill>
              </a:rPr>
              <a:t>moral</a:t>
            </a:r>
            <a:r>
              <a:rPr lang="fr-BE" dirty="0" smtClean="0"/>
              <a:t> et conditionne son </a:t>
            </a:r>
            <a:r>
              <a:rPr lang="fr-BE" b="1" i="1" dirty="0" smtClean="0">
                <a:solidFill>
                  <a:srgbClr val="0070C0"/>
                </a:solidFill>
              </a:rPr>
              <a:t>comportement</a:t>
            </a:r>
            <a:r>
              <a:rPr lang="fr-BE" dirty="0" smtClean="0"/>
              <a:t>.  Il se mettra à l’abri par mauvais temps, et s’attablera à une terrasse si le soleil est au rendez-vous. En définitive, le climat a un </a:t>
            </a:r>
            <a:r>
              <a:rPr lang="fr-BE" b="1" i="1" dirty="0" smtClean="0">
                <a:solidFill>
                  <a:srgbClr val="0070C0"/>
                </a:solidFill>
              </a:rPr>
              <a:t>impact direct </a:t>
            </a:r>
            <a:r>
              <a:rPr lang="fr-BE" dirty="0" smtClean="0"/>
              <a:t>sur notre moral et sur nos faits et gestes.</a:t>
            </a:r>
          </a:p>
          <a:p>
            <a:pPr algn="just"/>
            <a:r>
              <a:rPr lang="fr-BE" dirty="0" smtClean="0"/>
              <a:t>Le « climat des affaires » fait référence à l’environnement institutionnel du business dans un pays donné. Ici aussi, la perception du climat des affaires par l’investisseur influe sur son </a:t>
            </a:r>
            <a:r>
              <a:rPr lang="fr-BE" b="1" i="1" dirty="0" smtClean="0">
                <a:solidFill>
                  <a:srgbClr val="0070C0"/>
                </a:solidFill>
              </a:rPr>
              <a:t>moral</a:t>
            </a:r>
            <a:r>
              <a:rPr lang="fr-BE" dirty="0" smtClean="0"/>
              <a:t> et conditionne ses </a:t>
            </a:r>
            <a:r>
              <a:rPr lang="fr-BE" b="1" i="1" dirty="0" smtClean="0">
                <a:solidFill>
                  <a:srgbClr val="0070C0"/>
                </a:solidFill>
              </a:rPr>
              <a:t>décisions</a:t>
            </a:r>
            <a:r>
              <a:rPr lang="fr-BE" dirty="0" smtClean="0"/>
              <a:t>. Une administration publique responsable doit tenir compte du baromètre du moral des entrepreneurs, car ce dernier </a:t>
            </a:r>
            <a:r>
              <a:rPr lang="fr-BE" b="1" i="1" dirty="0" smtClean="0">
                <a:solidFill>
                  <a:srgbClr val="0070C0"/>
                </a:solidFill>
              </a:rPr>
              <a:t>conditionne tout le développement du pays</a:t>
            </a:r>
            <a:r>
              <a:rPr lang="fr-BE" dirty="0" smtClean="0"/>
              <a:t>.</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CONCEPT</a:t>
            </a:r>
            <a:endParaRPr lang="en-US" dirty="0"/>
          </a:p>
        </p:txBody>
      </p:sp>
      <p:sp>
        <p:nvSpPr>
          <p:cNvPr id="3" name="Espace réservé du contenu 2"/>
          <p:cNvSpPr>
            <a:spLocks noGrp="1"/>
          </p:cNvSpPr>
          <p:nvPr>
            <p:ph idx="1"/>
          </p:nvPr>
        </p:nvSpPr>
        <p:spPr/>
        <p:txBody>
          <a:bodyPr>
            <a:normAutofit/>
          </a:bodyPr>
          <a:lstStyle/>
          <a:p>
            <a:pPr>
              <a:buNone/>
            </a:pPr>
            <a:r>
              <a:rPr lang="en-US" b="1" dirty="0" smtClean="0"/>
              <a:t>2. Les soubassements de la perception du climat des affaires:</a:t>
            </a:r>
          </a:p>
          <a:p>
            <a:pPr>
              <a:buFont typeface="Wingdings" pitchFamily="2" charset="2"/>
              <a:buChar char="ü"/>
            </a:pPr>
            <a:r>
              <a:rPr lang="fr-FR" u="sng" dirty="0" smtClean="0"/>
              <a:t>La lettre </a:t>
            </a:r>
            <a:r>
              <a:rPr lang="fr-FR" dirty="0" smtClean="0"/>
              <a:t>des textes de Loi et des règlements;</a:t>
            </a:r>
          </a:p>
          <a:p>
            <a:pPr algn="just">
              <a:buFont typeface="Wingdings" pitchFamily="2" charset="2"/>
              <a:buChar char="ü"/>
            </a:pPr>
            <a:r>
              <a:rPr lang="fr-FR" u="sng" dirty="0" smtClean="0"/>
              <a:t>Le contact physique </a:t>
            </a:r>
            <a:r>
              <a:rPr lang="fr-FR" dirty="0" smtClean="0"/>
              <a:t>avec les représentants de l’Etat (le policier de roulage, le fonctionnaire des régies financières, etc.)</a:t>
            </a:r>
          </a:p>
          <a:p>
            <a:pPr algn="just">
              <a:buNone/>
            </a:pPr>
            <a:r>
              <a:rPr lang="fr-FR" i="1" dirty="0" smtClean="0"/>
              <a:t>les écueils du climat des affaires se retrouvent exclusivement dans </a:t>
            </a:r>
            <a:r>
              <a:rPr lang="en-US" i="1" dirty="0" smtClean="0"/>
              <a:t>l’Administration et les services publics. </a:t>
            </a:r>
            <a:r>
              <a:rPr lang="fr-FR" i="1" dirty="0" smtClean="0"/>
              <a:t>Ce sont </a:t>
            </a:r>
            <a:r>
              <a:rPr lang="fr-FR" i="1" u="sng" dirty="0" smtClean="0"/>
              <a:t>les lourdeurs et les tracasseries administratives </a:t>
            </a:r>
            <a:r>
              <a:rPr lang="fr-FR" i="1" dirty="0" smtClean="0"/>
              <a:t>qui plombent le </a:t>
            </a:r>
            <a:r>
              <a:rPr lang="en-US" i="1" dirty="0" smtClean="0"/>
              <a:t>climat des affaires</a:t>
            </a:r>
            <a:endParaRPr lang="fr-FR"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1143000"/>
          </a:xfrm>
        </p:spPr>
        <p:txBody>
          <a:bodyPr/>
          <a:lstStyle/>
          <a:p>
            <a:r>
              <a:rPr lang="fr-FR" dirty="0" smtClean="0"/>
              <a:t>CONCEPT</a:t>
            </a:r>
            <a:endParaRPr lang="en-US" dirty="0"/>
          </a:p>
        </p:txBody>
      </p:sp>
      <p:sp>
        <p:nvSpPr>
          <p:cNvPr id="3" name="Espace réservé du contenu 2"/>
          <p:cNvSpPr>
            <a:spLocks noGrp="1"/>
          </p:cNvSpPr>
          <p:nvPr>
            <p:ph idx="1"/>
          </p:nvPr>
        </p:nvSpPr>
        <p:spPr>
          <a:xfrm>
            <a:off x="228600" y="1600200"/>
            <a:ext cx="8229600" cy="4389120"/>
          </a:xfrm>
        </p:spPr>
        <p:txBody>
          <a:bodyPr>
            <a:normAutofit fontScale="70000" lnSpcReduction="20000"/>
          </a:bodyPr>
          <a:lstStyle/>
          <a:p>
            <a:pPr>
              <a:buNone/>
            </a:pPr>
            <a:r>
              <a:rPr lang="en-US" sz="3100" b="1" dirty="0" smtClean="0"/>
              <a:t>3. La stratégie à mettre en place:</a:t>
            </a:r>
          </a:p>
          <a:p>
            <a:pPr algn="just">
              <a:buNone/>
            </a:pPr>
            <a:r>
              <a:rPr lang="fr-FR" dirty="0" smtClean="0"/>
              <a:t>Partant de ce constat, nous déduisons que les réformes visant à l’amélioration du climat des affaires doivent </a:t>
            </a:r>
            <a:r>
              <a:rPr lang="en-US" dirty="0" smtClean="0"/>
              <a:t>concerner, au premier degré, l’Administration publique</a:t>
            </a:r>
            <a:r>
              <a:rPr lang="en-US" dirty="0"/>
              <a:t> </a:t>
            </a:r>
            <a:r>
              <a:rPr lang="en-US" dirty="0" smtClean="0"/>
              <a:t>au sens large.</a:t>
            </a:r>
          </a:p>
          <a:p>
            <a:pPr>
              <a:buNone/>
            </a:pPr>
            <a:r>
              <a:rPr lang="fr-FR" dirty="0" smtClean="0"/>
              <a:t>Elles porteront sur deux volets :</a:t>
            </a:r>
          </a:p>
          <a:p>
            <a:pPr>
              <a:buFont typeface="Wingdings" pitchFamily="2" charset="2"/>
              <a:buChar char="Ø"/>
            </a:pPr>
            <a:r>
              <a:rPr lang="en-US" dirty="0" smtClean="0"/>
              <a:t>La </a:t>
            </a:r>
            <a:r>
              <a:rPr lang="en-US" u="sng" dirty="0" smtClean="0"/>
              <a:t>refonte des textes</a:t>
            </a:r>
          </a:p>
          <a:p>
            <a:pPr>
              <a:buFont typeface="Wingdings" pitchFamily="2" charset="2"/>
              <a:buChar char="Ø"/>
            </a:pPr>
            <a:r>
              <a:rPr lang="fr-FR" dirty="0" smtClean="0"/>
              <a:t>Le </a:t>
            </a:r>
            <a:r>
              <a:rPr lang="fr-FR" u="sng" dirty="0" smtClean="0"/>
              <a:t>conditionnement du fonctionnaire</a:t>
            </a:r>
          </a:p>
          <a:p>
            <a:pPr lvl="1"/>
            <a:r>
              <a:rPr lang="fr-FR" dirty="0" smtClean="0"/>
              <a:t>La motivation (salaire et non prime)</a:t>
            </a:r>
          </a:p>
          <a:p>
            <a:pPr lvl="1"/>
            <a:r>
              <a:rPr lang="fr-FR" dirty="0" smtClean="0"/>
              <a:t>La sanction (impunité criante observée</a:t>
            </a:r>
            <a:r>
              <a:rPr lang="fr-FR" dirty="0" smtClean="0"/>
              <a:t>)</a:t>
            </a:r>
          </a:p>
          <a:p>
            <a:pPr lvl="1">
              <a:buNone/>
            </a:pPr>
            <a:r>
              <a:rPr lang="fr-FR" dirty="0" smtClean="0"/>
              <a:t>N.B.: Il ne peut y avoir de feuille de route du « climat des affaires » sans une feuille de route parallèle de « </a:t>
            </a:r>
            <a:r>
              <a:rPr lang="fr-FR" dirty="0" err="1" smtClean="0"/>
              <a:t>Mbudi</a:t>
            </a:r>
            <a:r>
              <a:rPr lang="fr-FR" dirty="0" smtClean="0"/>
              <a:t> » (le pouvoir d’achat du fonctionnaire).</a:t>
            </a:r>
            <a:endParaRPr lang="fr-FR" dirty="0" smtClean="0"/>
          </a:p>
          <a:p>
            <a:pPr algn="just">
              <a:buNone/>
            </a:pPr>
            <a:r>
              <a:rPr lang="en-US" dirty="0" smtClean="0"/>
              <a:t>4</a:t>
            </a:r>
            <a:r>
              <a:rPr lang="en-US" sz="3400" dirty="0" smtClean="0"/>
              <a:t>.</a:t>
            </a:r>
            <a:r>
              <a:rPr lang="en-US" sz="3400" b="1" dirty="0" smtClean="0"/>
              <a:t> </a:t>
            </a:r>
            <a:r>
              <a:rPr lang="en-US" sz="3100" b="1" dirty="0" smtClean="0"/>
              <a:t>L’objectif poursuivi est de:</a:t>
            </a:r>
          </a:p>
          <a:p>
            <a:pPr algn="just">
              <a:buFont typeface="Wingdings" pitchFamily="2" charset="2"/>
              <a:buChar char="q"/>
            </a:pPr>
            <a:r>
              <a:rPr lang="fr-FR" dirty="0" smtClean="0"/>
              <a:t>Mettre en place </a:t>
            </a:r>
            <a:r>
              <a:rPr lang="fr-FR" b="1" i="1" dirty="0" smtClean="0"/>
              <a:t>une</a:t>
            </a:r>
            <a:r>
              <a:rPr lang="fr-FR" i="1" dirty="0" smtClean="0"/>
              <a:t> </a:t>
            </a:r>
            <a:r>
              <a:rPr lang="fr-FR" b="1" i="1" dirty="0" smtClean="0"/>
              <a:t>administration (</a:t>
            </a:r>
            <a:r>
              <a:rPr lang="fr-FR" i="1" dirty="0" smtClean="0"/>
              <a:t>partant : une fiscalité)</a:t>
            </a:r>
            <a:r>
              <a:rPr lang="fr-FR" b="1" i="1" dirty="0" smtClean="0"/>
              <a:t> de développement. </a:t>
            </a:r>
          </a:p>
          <a:p>
            <a:pPr algn="just">
              <a:buFont typeface="Wingdings" pitchFamily="2" charset="2"/>
              <a:buChar char="q"/>
            </a:pPr>
            <a:r>
              <a:rPr lang="fr-FR" dirty="0" smtClean="0"/>
              <a:t>Faire de l’Administration une structure d’encadrement, d’orientation et de facilitation du monde des affaires.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lang="fr-FR" dirty="0" smtClean="0"/>
              <a:t>FONDEMENTS DE LA FISCALITE</a:t>
            </a:r>
            <a:endParaRPr lang="en-US" dirty="0"/>
          </a:p>
        </p:txBody>
      </p:sp>
      <p:sp>
        <p:nvSpPr>
          <p:cNvPr id="3" name="Espace réservé du contenu 2"/>
          <p:cNvSpPr>
            <a:spLocks noGrp="1"/>
          </p:cNvSpPr>
          <p:nvPr>
            <p:ph idx="1"/>
          </p:nvPr>
        </p:nvSpPr>
        <p:spPr>
          <a:xfrm>
            <a:off x="304800" y="1600200"/>
            <a:ext cx="8610600" cy="4800600"/>
          </a:xfrm>
        </p:spPr>
        <p:txBody>
          <a:bodyPr>
            <a:normAutofit/>
          </a:bodyPr>
          <a:lstStyle/>
          <a:p>
            <a:pPr algn="just">
              <a:buFont typeface="Wingdings" pitchFamily="2" charset="2"/>
              <a:buChar char="v"/>
            </a:pPr>
            <a:r>
              <a:rPr lang="fr-FR" dirty="0" smtClean="0"/>
              <a:t>La corbeille fiscale est une fonction dérivée de l’économie générale :  elle se développe en parallèle de la croissance de la richesse nationale, et au travers d’elle;</a:t>
            </a:r>
          </a:p>
          <a:p>
            <a:pPr algn="just">
              <a:buFont typeface="Wingdings" pitchFamily="2" charset="2"/>
              <a:buChar char="v"/>
            </a:pPr>
            <a:r>
              <a:rPr lang="fr-FR" dirty="0" smtClean="0"/>
              <a:t>La </a:t>
            </a:r>
            <a:r>
              <a:rPr lang="fr-FR" b="1" i="1" dirty="0" smtClean="0">
                <a:solidFill>
                  <a:srgbClr val="0070C0"/>
                </a:solidFill>
              </a:rPr>
              <a:t>maximisation des recettes fiscales </a:t>
            </a:r>
            <a:r>
              <a:rPr lang="fr-FR" dirty="0" smtClean="0"/>
              <a:t>passe par la manipulation du curseur de la pression fiscale sur la production nationale;</a:t>
            </a:r>
          </a:p>
          <a:p>
            <a:pPr algn="just">
              <a:buFont typeface="Wingdings" pitchFamily="2" charset="2"/>
              <a:buChar char="v"/>
            </a:pPr>
            <a:r>
              <a:rPr lang="fr-FR" dirty="0" smtClean="0"/>
              <a:t>tandis que </a:t>
            </a:r>
            <a:r>
              <a:rPr lang="fr-FR" b="1" dirty="0" smtClean="0">
                <a:solidFill>
                  <a:srgbClr val="0070C0"/>
                </a:solidFill>
              </a:rPr>
              <a:t>l’</a:t>
            </a:r>
            <a:r>
              <a:rPr lang="fr-FR" b="1" i="1" dirty="0" smtClean="0">
                <a:solidFill>
                  <a:srgbClr val="0070C0"/>
                </a:solidFill>
              </a:rPr>
              <a:t>optimisation des recettes fiscales </a:t>
            </a:r>
            <a:r>
              <a:rPr lang="fr-FR" i="1" dirty="0" smtClean="0"/>
              <a:t>passe par la stimulation de la </a:t>
            </a:r>
            <a:r>
              <a:rPr lang="fr-FR" dirty="0" smtClean="0"/>
              <a:t>production(PIB), dont l’un des ressorts se trouve être justement la réduction de la pression fiscale.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143000"/>
          </a:xfrm>
        </p:spPr>
        <p:txBody>
          <a:bodyPr>
            <a:normAutofit/>
          </a:bodyPr>
          <a:lstStyle/>
          <a:p>
            <a:r>
              <a:rPr lang="fr-BE" sz="2800" u="sng" dirty="0" smtClean="0"/>
              <a:t>GRAPHIQUE DE LA CORRELATION PIB/BUDGET ETATIQUE</a:t>
            </a:r>
            <a:endParaRPr lang="fr-BE" sz="2800" u="sng" dirty="0"/>
          </a:p>
        </p:txBody>
      </p:sp>
      <p:sp>
        <p:nvSpPr>
          <p:cNvPr id="3" name="Espace réservé du contenu 2"/>
          <p:cNvSpPr>
            <a:spLocks noGrp="1"/>
          </p:cNvSpPr>
          <p:nvPr>
            <p:ph idx="1"/>
          </p:nvPr>
        </p:nvSpPr>
        <p:spPr>
          <a:xfrm>
            <a:off x="457200" y="1752600"/>
            <a:ext cx="8229600" cy="4572000"/>
          </a:xfrm>
        </p:spPr>
        <p:txBody>
          <a:bodyPr/>
          <a:lstStyle/>
          <a:p>
            <a:pPr>
              <a:buNone/>
            </a:pPr>
            <a:r>
              <a:rPr lang="fr-BE" dirty="0" smtClean="0"/>
              <a:t>                                      PIB (100%)</a:t>
            </a:r>
          </a:p>
          <a:p>
            <a:endParaRPr lang="fr-BE" dirty="0"/>
          </a:p>
        </p:txBody>
      </p:sp>
      <p:graphicFrame>
        <p:nvGraphicFramePr>
          <p:cNvPr id="5" name="Diagramme 4"/>
          <p:cNvGraphicFramePr/>
          <p:nvPr/>
        </p:nvGraphicFramePr>
        <p:xfrm>
          <a:off x="15240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ETAT DES LIEUX DE LA FISCALITE CONGOLAISE </a:t>
            </a:r>
            <a:endParaRPr lang="en-US" dirty="0"/>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smtClean="0"/>
              <a:t> Une forte pression fiscale, une parafiscalité foisonnante et émiettée, qui frappe les investissements avant même qu’ils n’atteignent leur taille critique et n’apportent à l’économie tous leurs effets multiplicateurs. </a:t>
            </a:r>
          </a:p>
          <a:p>
            <a:pPr algn="just">
              <a:buFont typeface="Wingdings" pitchFamily="2" charset="2"/>
              <a:buChar char="q"/>
            </a:pPr>
            <a:r>
              <a:rPr lang="fr-FR" dirty="0" smtClean="0"/>
              <a:t>L’Etat</a:t>
            </a:r>
            <a:r>
              <a:rPr lang="fr-FR" dirty="0"/>
              <a:t> </a:t>
            </a:r>
            <a:r>
              <a:rPr lang="fr-FR" dirty="0" smtClean="0"/>
              <a:t>multiplie les obstacles sur le parcours d’un sprinteur sensé lui ramener richesse et confort matériel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spcAft>
                <a:spcPts val="250"/>
              </a:spcAft>
            </a:pPr>
            <a:endParaRPr lang="fr-BE" sz="2800" dirty="0" smtClean="0">
              <a:latin typeface="Calibri"/>
              <a:ea typeface="Calibri"/>
              <a:cs typeface="Times New Roman"/>
            </a:endParaRPr>
          </a:p>
          <a:p>
            <a:pPr>
              <a:buNone/>
            </a:pPr>
            <a:endParaRPr lang="fr-BE" dirty="0" smtClean="0"/>
          </a:p>
        </p:txBody>
      </p:sp>
      <p:graphicFrame>
        <p:nvGraphicFramePr>
          <p:cNvPr id="4" name="Diagramme 3"/>
          <p:cNvGraphicFramePr/>
          <p:nvPr/>
        </p:nvGraphicFramePr>
        <p:xfrm>
          <a:off x="1371600" y="685800"/>
          <a:ext cx="6096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3028</TotalTime>
  <Words>1324</Words>
  <Application>Microsoft Office PowerPoint</Application>
  <PresentationFormat>Affichage à l'écran (4:3)</PresentationFormat>
  <Paragraphs>126</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FEDERATION DES ENTREPRISES DU CONGO </vt:lpstr>
      <vt:lpstr>SOMMAIRE</vt:lpstr>
      <vt:lpstr>CONCEPT : Le climat des affaires</vt:lpstr>
      <vt:lpstr>CONCEPT</vt:lpstr>
      <vt:lpstr>CONCEPT</vt:lpstr>
      <vt:lpstr>FONDEMENTS DE LA FISCALITE</vt:lpstr>
      <vt:lpstr>GRAPHIQUE DE LA CORRELATION PIB/BUDGET ETATIQUE</vt:lpstr>
      <vt:lpstr>ETAT DES LIEUX DE LA FISCALITE CONGOLAISE </vt:lpstr>
      <vt:lpstr>Diapositive 9</vt:lpstr>
      <vt:lpstr> ILLUSTRATIONS</vt:lpstr>
      <vt:lpstr>ILLUSTRATIONS </vt:lpstr>
      <vt:lpstr>ILLUSTRATIONS</vt:lpstr>
      <vt:lpstr>ILLUSTRATIONS</vt:lpstr>
      <vt:lpstr>ILLUSTRATIONS</vt:lpstr>
      <vt:lpstr>ILLUSTRATIONS</vt:lpstr>
      <vt:lpstr>RECOMMANDATIONS</vt:lpstr>
      <vt:lpstr>RECOMMANDATIONS</vt:lpstr>
      <vt:lpstr>ANALYSE MACROECONOMIQUE</vt:lpstr>
      <vt:lpstr>ANALYSE MACROECONOMIQUE</vt:lpstr>
      <vt:lpstr>ANALYSE MACROECONOMIQUE</vt:lpstr>
      <vt:lpstr>ANALYSE MACROECONOMIQUE</vt:lpstr>
      <vt:lpstr>CONCLUSION</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FEDERATION DES ENTREPRISES DU CONGO</dc:title>
  <dc:creator>Utilisateur</dc:creator>
  <cp:lastModifiedBy>User</cp:lastModifiedBy>
  <cp:revision>138</cp:revision>
  <dcterms:created xsi:type="dcterms:W3CDTF">2012-08-22T09:03:06Z</dcterms:created>
  <dcterms:modified xsi:type="dcterms:W3CDTF">2012-08-27T07:07:55Z</dcterms:modified>
</cp:coreProperties>
</file>